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1"/>
  </p:notesMasterIdLst>
  <p:sldIdLst>
    <p:sldId id="256" r:id="rId2"/>
    <p:sldId id="278" r:id="rId3"/>
    <p:sldId id="269" r:id="rId4"/>
    <p:sldId id="279" r:id="rId5"/>
    <p:sldId id="283" r:id="rId6"/>
    <p:sldId id="284" r:id="rId7"/>
    <p:sldId id="285" r:id="rId8"/>
    <p:sldId id="286" r:id="rId9"/>
    <p:sldId id="287" r:id="rId10"/>
    <p:sldId id="280" r:id="rId11"/>
    <p:sldId id="281" r:id="rId12"/>
    <p:sldId id="282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9" r:id="rId24"/>
    <p:sldId id="298" r:id="rId25"/>
    <p:sldId id="300" r:id="rId26"/>
    <p:sldId id="302" r:id="rId27"/>
    <p:sldId id="303" r:id="rId28"/>
    <p:sldId id="304" r:id="rId29"/>
    <p:sldId id="301" r:id="rId30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00FF"/>
    <a:srgbClr val="FFA100"/>
    <a:srgbClr val="009EF3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9709" autoAdjust="0"/>
  </p:normalViewPr>
  <p:slideViewPr>
    <p:cSldViewPr>
      <p:cViewPr varScale="1">
        <p:scale>
          <a:sx n="62" d="100"/>
          <a:sy n="62" d="100"/>
        </p:scale>
        <p:origin x="840" y="72"/>
      </p:cViewPr>
      <p:guideLst>
        <p:guide orient="horz" pos="344"/>
        <p:guide pos="612"/>
      </p:guideLst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633F00-C3A7-4825-B698-FBF4AAA148A1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AA8E05-8E4F-4DA0-B81E-4B9B9821F47C}">
      <dgm:prSet phldrT="[Text]"/>
      <dgm:spPr/>
      <dgm:t>
        <a:bodyPr/>
        <a:lstStyle/>
        <a:p>
          <a:r>
            <a:rPr lang="en-US" dirty="0"/>
            <a:t>RAW docs</a:t>
          </a:r>
        </a:p>
      </dgm:t>
    </dgm:pt>
    <dgm:pt modelId="{1E987C34-3405-468B-A0CD-52304D0301AF}" type="parTrans" cxnId="{54782B64-E624-4236-BB61-C5D50C6C83C2}">
      <dgm:prSet/>
      <dgm:spPr/>
      <dgm:t>
        <a:bodyPr/>
        <a:lstStyle/>
        <a:p>
          <a:endParaRPr lang="en-US"/>
        </a:p>
      </dgm:t>
    </dgm:pt>
    <dgm:pt modelId="{C57B3A4A-87AF-42AA-AE2B-2ABF36CF4173}" type="sibTrans" cxnId="{54782B64-E624-4236-BB61-C5D50C6C83C2}">
      <dgm:prSet/>
      <dgm:spPr/>
      <dgm:t>
        <a:bodyPr/>
        <a:lstStyle/>
        <a:p>
          <a:endParaRPr lang="en-US"/>
        </a:p>
      </dgm:t>
    </dgm:pt>
    <dgm:pt modelId="{07A7D38C-D50A-4BE0-89FB-68261FC9DD77}">
      <dgm:prSet phldrT="[Text]"/>
      <dgm:spPr/>
      <dgm:t>
        <a:bodyPr/>
        <a:lstStyle/>
        <a:p>
          <a:r>
            <a:rPr lang="en-US" dirty="0"/>
            <a:t>Extract</a:t>
          </a:r>
        </a:p>
      </dgm:t>
    </dgm:pt>
    <dgm:pt modelId="{E213A157-8467-468D-ABF6-9113C01C3126}" type="parTrans" cxnId="{5D4E6F82-5C8B-480E-9FAC-50D5088369D5}">
      <dgm:prSet/>
      <dgm:spPr/>
      <dgm:t>
        <a:bodyPr/>
        <a:lstStyle/>
        <a:p>
          <a:endParaRPr lang="en-US"/>
        </a:p>
      </dgm:t>
    </dgm:pt>
    <dgm:pt modelId="{FF69F69F-319E-4854-8990-1AE6562E958A}" type="sibTrans" cxnId="{5D4E6F82-5C8B-480E-9FAC-50D5088369D5}">
      <dgm:prSet/>
      <dgm:spPr/>
      <dgm:t>
        <a:bodyPr/>
        <a:lstStyle/>
        <a:p>
          <a:endParaRPr lang="en-US"/>
        </a:p>
      </dgm:t>
    </dgm:pt>
    <dgm:pt modelId="{B0FB2EA4-1B74-4CD1-81A8-54EBB079311D}">
      <dgm:prSet phldrT="[Text]"/>
      <dgm:spPr/>
      <dgm:t>
        <a:bodyPr/>
        <a:lstStyle/>
        <a:p>
          <a:r>
            <a:rPr lang="en-US" dirty="0"/>
            <a:t>Clean and format</a:t>
          </a:r>
        </a:p>
      </dgm:t>
    </dgm:pt>
    <dgm:pt modelId="{A043C7DB-E371-4931-8596-D743154BACCC}" type="parTrans" cxnId="{E50F6A2C-F76B-49EC-A2EB-2DA12853B1A7}">
      <dgm:prSet/>
      <dgm:spPr/>
      <dgm:t>
        <a:bodyPr/>
        <a:lstStyle/>
        <a:p>
          <a:endParaRPr lang="en-US"/>
        </a:p>
      </dgm:t>
    </dgm:pt>
    <dgm:pt modelId="{4315044B-6AC2-4027-916C-F3C14FBD5136}" type="sibTrans" cxnId="{E50F6A2C-F76B-49EC-A2EB-2DA12853B1A7}">
      <dgm:prSet/>
      <dgm:spPr/>
      <dgm:t>
        <a:bodyPr/>
        <a:lstStyle/>
        <a:p>
          <a:endParaRPr lang="en-US"/>
        </a:p>
      </dgm:t>
    </dgm:pt>
    <dgm:pt modelId="{E35DC796-62C8-4F6F-A41C-2710B051FE28}">
      <dgm:prSet phldrT="[Text]"/>
      <dgm:spPr/>
      <dgm:t>
        <a:bodyPr/>
        <a:lstStyle/>
        <a:p>
          <a:r>
            <a:rPr lang="en-US" dirty="0"/>
            <a:t>Chunk</a:t>
          </a:r>
        </a:p>
      </dgm:t>
    </dgm:pt>
    <dgm:pt modelId="{6645372D-C957-490B-9BE9-42751CC98DDE}" type="parTrans" cxnId="{EF2B26CA-CB5A-4A0A-837F-652F7E5E3DA2}">
      <dgm:prSet/>
      <dgm:spPr/>
      <dgm:t>
        <a:bodyPr/>
        <a:lstStyle/>
        <a:p>
          <a:endParaRPr lang="en-US"/>
        </a:p>
      </dgm:t>
    </dgm:pt>
    <dgm:pt modelId="{04A68A23-5CC7-4988-AA51-31F50A768AF1}" type="sibTrans" cxnId="{EF2B26CA-CB5A-4A0A-837F-652F7E5E3DA2}">
      <dgm:prSet/>
      <dgm:spPr/>
      <dgm:t>
        <a:bodyPr/>
        <a:lstStyle/>
        <a:p>
          <a:endParaRPr lang="en-US"/>
        </a:p>
      </dgm:t>
    </dgm:pt>
    <dgm:pt modelId="{C57FBBBD-4831-4EB5-82E6-6D2697B30152}">
      <dgm:prSet phldrT="[Text]"/>
      <dgm:spPr/>
      <dgm:t>
        <a:bodyPr/>
        <a:lstStyle/>
        <a:p>
          <a:r>
            <a:rPr lang="en-US" dirty="0"/>
            <a:t>Add Metadata</a:t>
          </a:r>
        </a:p>
      </dgm:t>
    </dgm:pt>
    <dgm:pt modelId="{28CA4CEF-80DB-45C5-98FB-80FC3DDDFB6E}" type="parTrans" cxnId="{13A2F006-B271-4854-98A9-37C6142802CF}">
      <dgm:prSet/>
      <dgm:spPr/>
      <dgm:t>
        <a:bodyPr/>
        <a:lstStyle/>
        <a:p>
          <a:endParaRPr lang="en-US"/>
        </a:p>
      </dgm:t>
    </dgm:pt>
    <dgm:pt modelId="{1EDA5ACD-32BC-401C-9242-75113482A9FB}" type="sibTrans" cxnId="{13A2F006-B271-4854-98A9-37C6142802CF}">
      <dgm:prSet/>
      <dgm:spPr/>
      <dgm:t>
        <a:bodyPr/>
        <a:lstStyle/>
        <a:p>
          <a:endParaRPr lang="en-US"/>
        </a:p>
      </dgm:t>
    </dgm:pt>
    <dgm:pt modelId="{9187E59A-C5C3-4D03-BB85-56813068BB58}">
      <dgm:prSet phldrT="[Text]"/>
      <dgm:spPr/>
      <dgm:t>
        <a:bodyPr/>
        <a:lstStyle/>
        <a:p>
          <a:r>
            <a:rPr lang="en-US" dirty="0"/>
            <a:t>Build Instruction-answer (I-A)</a:t>
          </a:r>
        </a:p>
      </dgm:t>
    </dgm:pt>
    <dgm:pt modelId="{6BF50F73-CFD5-4D08-8BAA-5F12C4BBE860}" type="parTrans" cxnId="{D6C9175B-3919-4A1F-BECE-5C75FF57BDCB}">
      <dgm:prSet/>
      <dgm:spPr/>
      <dgm:t>
        <a:bodyPr/>
        <a:lstStyle/>
        <a:p>
          <a:endParaRPr lang="en-US"/>
        </a:p>
      </dgm:t>
    </dgm:pt>
    <dgm:pt modelId="{64F61D89-0B30-428B-915D-5D3056711695}" type="sibTrans" cxnId="{D6C9175B-3919-4A1F-BECE-5C75FF57BDCB}">
      <dgm:prSet/>
      <dgm:spPr/>
      <dgm:t>
        <a:bodyPr/>
        <a:lstStyle/>
        <a:p>
          <a:endParaRPr lang="en-US"/>
        </a:p>
      </dgm:t>
    </dgm:pt>
    <dgm:pt modelId="{53DDA76F-6891-4A11-971C-59B6824188CA}">
      <dgm:prSet phldrT="[Text]"/>
      <dgm:spPr/>
      <dgm:t>
        <a:bodyPr/>
        <a:lstStyle/>
        <a:p>
          <a:r>
            <a:rPr lang="en-US" dirty="0"/>
            <a:t>Split </a:t>
          </a:r>
        </a:p>
      </dgm:t>
    </dgm:pt>
    <dgm:pt modelId="{937CF7D1-44AF-46EA-8EFC-C369B25B053E}" type="parTrans" cxnId="{A47BC072-0ECB-4925-A4F3-7338C7572E62}">
      <dgm:prSet/>
      <dgm:spPr/>
      <dgm:t>
        <a:bodyPr/>
        <a:lstStyle/>
        <a:p>
          <a:endParaRPr lang="en-US"/>
        </a:p>
      </dgm:t>
    </dgm:pt>
    <dgm:pt modelId="{5206B29D-0A0F-4F30-8534-790BCE34E2E2}" type="sibTrans" cxnId="{A47BC072-0ECB-4925-A4F3-7338C7572E62}">
      <dgm:prSet/>
      <dgm:spPr/>
      <dgm:t>
        <a:bodyPr/>
        <a:lstStyle/>
        <a:p>
          <a:endParaRPr lang="en-US"/>
        </a:p>
      </dgm:t>
    </dgm:pt>
    <dgm:pt modelId="{E0857488-16F8-4146-AB81-AD35F19C2D2D}">
      <dgm:prSet phldrT="[Text]"/>
      <dgm:spPr/>
      <dgm:t>
        <a:bodyPr/>
        <a:lstStyle/>
        <a:p>
          <a:r>
            <a:rPr lang="en-US" dirty="0"/>
            <a:t>Replay Set</a:t>
          </a:r>
        </a:p>
      </dgm:t>
    </dgm:pt>
    <dgm:pt modelId="{4940BF11-FF67-4EC6-A6F7-3368B13C2AC3}" type="parTrans" cxnId="{1599BB6E-AAEF-422C-BCAD-29D350E916B0}">
      <dgm:prSet/>
      <dgm:spPr/>
      <dgm:t>
        <a:bodyPr/>
        <a:lstStyle/>
        <a:p>
          <a:endParaRPr lang="en-US"/>
        </a:p>
      </dgm:t>
    </dgm:pt>
    <dgm:pt modelId="{8E5FDE0F-13D2-4B42-98E5-AF59D65E33F4}" type="sibTrans" cxnId="{1599BB6E-AAEF-422C-BCAD-29D350E916B0}">
      <dgm:prSet/>
      <dgm:spPr/>
      <dgm:t>
        <a:bodyPr/>
        <a:lstStyle/>
        <a:p>
          <a:endParaRPr lang="en-US"/>
        </a:p>
      </dgm:t>
    </dgm:pt>
    <dgm:pt modelId="{348608B2-4AD0-46FD-ACAC-150AEC10FDD9}">
      <dgm:prSet phldrT="[Text]"/>
      <dgm:spPr/>
      <dgm:t>
        <a:bodyPr/>
        <a:lstStyle/>
        <a:p>
          <a:r>
            <a:rPr lang="en-US" dirty="0"/>
            <a:t>Training-ready data</a:t>
          </a:r>
        </a:p>
      </dgm:t>
    </dgm:pt>
    <dgm:pt modelId="{5117E72C-0D3E-4B64-A5E0-791C72925F99}" type="parTrans" cxnId="{0840B5E4-B38F-4D44-8CD6-17F0AE976AD4}">
      <dgm:prSet/>
      <dgm:spPr/>
      <dgm:t>
        <a:bodyPr/>
        <a:lstStyle/>
        <a:p>
          <a:endParaRPr lang="en-US"/>
        </a:p>
      </dgm:t>
    </dgm:pt>
    <dgm:pt modelId="{FB246449-D588-4A95-B2AC-941B117D12D4}" type="sibTrans" cxnId="{0840B5E4-B38F-4D44-8CD6-17F0AE976AD4}">
      <dgm:prSet/>
      <dgm:spPr/>
      <dgm:t>
        <a:bodyPr/>
        <a:lstStyle/>
        <a:p>
          <a:endParaRPr lang="en-US"/>
        </a:p>
      </dgm:t>
    </dgm:pt>
    <dgm:pt modelId="{3CFAFB55-39F4-46FB-AA08-40B707492A48}" type="pres">
      <dgm:prSet presAssocID="{21633F00-C3A7-4825-B698-FBF4AAA148A1}" presName="diagram" presStyleCnt="0">
        <dgm:presLayoutVars>
          <dgm:dir/>
          <dgm:resizeHandles/>
        </dgm:presLayoutVars>
      </dgm:prSet>
      <dgm:spPr/>
    </dgm:pt>
    <dgm:pt modelId="{BFEA52E1-D285-46B2-BF9B-6EECA676375D}" type="pres">
      <dgm:prSet presAssocID="{DBAA8E05-8E4F-4DA0-B81E-4B9B9821F47C}" presName="firstNode" presStyleLbl="node1" presStyleIdx="0" presStyleCnt="9">
        <dgm:presLayoutVars>
          <dgm:bulletEnabled val="1"/>
        </dgm:presLayoutVars>
      </dgm:prSet>
      <dgm:spPr/>
    </dgm:pt>
    <dgm:pt modelId="{DB8D26C5-00DE-47AF-AD5F-3C078050EFFE}" type="pres">
      <dgm:prSet presAssocID="{C57B3A4A-87AF-42AA-AE2B-2ABF36CF4173}" presName="sibTrans" presStyleLbl="sibTrans2D1" presStyleIdx="0" presStyleCnt="8"/>
      <dgm:spPr/>
    </dgm:pt>
    <dgm:pt modelId="{B07F1E83-2A64-4106-A94E-20997395D11B}" type="pres">
      <dgm:prSet presAssocID="{07A7D38C-D50A-4BE0-89FB-68261FC9DD77}" presName="middleNode" presStyleCnt="0"/>
      <dgm:spPr/>
    </dgm:pt>
    <dgm:pt modelId="{8CC3D6A9-05FC-4CD9-ACD8-3D1BCB1F3103}" type="pres">
      <dgm:prSet presAssocID="{07A7D38C-D50A-4BE0-89FB-68261FC9DD77}" presName="padding" presStyleLbl="node1" presStyleIdx="0" presStyleCnt="9"/>
      <dgm:spPr/>
    </dgm:pt>
    <dgm:pt modelId="{CC111DDF-F5DD-4635-8C75-402020DBC25A}" type="pres">
      <dgm:prSet presAssocID="{07A7D38C-D50A-4BE0-89FB-68261FC9DD77}" presName="shape" presStyleLbl="node1" presStyleIdx="1" presStyleCnt="9">
        <dgm:presLayoutVars>
          <dgm:bulletEnabled val="1"/>
        </dgm:presLayoutVars>
      </dgm:prSet>
      <dgm:spPr/>
    </dgm:pt>
    <dgm:pt modelId="{185808C0-A11A-4AA8-9593-64C7E77D9A26}" type="pres">
      <dgm:prSet presAssocID="{FF69F69F-319E-4854-8990-1AE6562E958A}" presName="sibTrans" presStyleLbl="sibTrans2D1" presStyleIdx="1" presStyleCnt="8"/>
      <dgm:spPr/>
    </dgm:pt>
    <dgm:pt modelId="{2FB1C821-DF02-4096-B90E-45BBD26F61E4}" type="pres">
      <dgm:prSet presAssocID="{B0FB2EA4-1B74-4CD1-81A8-54EBB079311D}" presName="middleNode" presStyleCnt="0"/>
      <dgm:spPr/>
    </dgm:pt>
    <dgm:pt modelId="{4A1FD0AA-43E5-473B-95D6-B26A0395376D}" type="pres">
      <dgm:prSet presAssocID="{B0FB2EA4-1B74-4CD1-81A8-54EBB079311D}" presName="padding" presStyleLbl="node1" presStyleIdx="1" presStyleCnt="9"/>
      <dgm:spPr/>
    </dgm:pt>
    <dgm:pt modelId="{782A115D-405A-4FAA-A090-F5873F53412C}" type="pres">
      <dgm:prSet presAssocID="{B0FB2EA4-1B74-4CD1-81A8-54EBB079311D}" presName="shape" presStyleLbl="node1" presStyleIdx="2" presStyleCnt="9">
        <dgm:presLayoutVars>
          <dgm:bulletEnabled val="1"/>
        </dgm:presLayoutVars>
      </dgm:prSet>
      <dgm:spPr/>
    </dgm:pt>
    <dgm:pt modelId="{2537175F-A262-4A3E-8A32-5A2379F7687E}" type="pres">
      <dgm:prSet presAssocID="{4315044B-6AC2-4027-916C-F3C14FBD5136}" presName="sibTrans" presStyleLbl="sibTrans2D1" presStyleIdx="2" presStyleCnt="8"/>
      <dgm:spPr/>
    </dgm:pt>
    <dgm:pt modelId="{40F1D761-9A16-452D-BEEA-A2B3559115E5}" type="pres">
      <dgm:prSet presAssocID="{E35DC796-62C8-4F6F-A41C-2710B051FE28}" presName="middleNode" presStyleCnt="0"/>
      <dgm:spPr/>
    </dgm:pt>
    <dgm:pt modelId="{FF358557-22C1-4679-8C25-8DB7905A1706}" type="pres">
      <dgm:prSet presAssocID="{E35DC796-62C8-4F6F-A41C-2710B051FE28}" presName="padding" presStyleLbl="node1" presStyleIdx="2" presStyleCnt="9"/>
      <dgm:spPr/>
    </dgm:pt>
    <dgm:pt modelId="{ADBCC67D-E732-4726-B5A9-8FF3959720E2}" type="pres">
      <dgm:prSet presAssocID="{E35DC796-62C8-4F6F-A41C-2710B051FE28}" presName="shape" presStyleLbl="node1" presStyleIdx="3" presStyleCnt="9">
        <dgm:presLayoutVars>
          <dgm:bulletEnabled val="1"/>
        </dgm:presLayoutVars>
      </dgm:prSet>
      <dgm:spPr/>
    </dgm:pt>
    <dgm:pt modelId="{30A82D39-086B-4421-A112-882254ADE2B1}" type="pres">
      <dgm:prSet presAssocID="{04A68A23-5CC7-4988-AA51-31F50A768AF1}" presName="sibTrans" presStyleLbl="sibTrans2D1" presStyleIdx="3" presStyleCnt="8"/>
      <dgm:spPr/>
    </dgm:pt>
    <dgm:pt modelId="{E1786622-B4D3-4A4A-849F-4A874D1219DE}" type="pres">
      <dgm:prSet presAssocID="{C57FBBBD-4831-4EB5-82E6-6D2697B30152}" presName="middleNode" presStyleCnt="0"/>
      <dgm:spPr/>
    </dgm:pt>
    <dgm:pt modelId="{C5D2B338-E5FA-4E0A-BD40-DBF76638CC7A}" type="pres">
      <dgm:prSet presAssocID="{C57FBBBD-4831-4EB5-82E6-6D2697B30152}" presName="padding" presStyleLbl="node1" presStyleIdx="3" presStyleCnt="9"/>
      <dgm:spPr/>
    </dgm:pt>
    <dgm:pt modelId="{BE12A065-60B5-4188-8C4B-779350DCC273}" type="pres">
      <dgm:prSet presAssocID="{C57FBBBD-4831-4EB5-82E6-6D2697B30152}" presName="shape" presStyleLbl="node1" presStyleIdx="4" presStyleCnt="9">
        <dgm:presLayoutVars>
          <dgm:bulletEnabled val="1"/>
        </dgm:presLayoutVars>
      </dgm:prSet>
      <dgm:spPr/>
    </dgm:pt>
    <dgm:pt modelId="{FACB5B9C-36A6-4207-BD54-D22E5604C8AB}" type="pres">
      <dgm:prSet presAssocID="{1EDA5ACD-32BC-401C-9242-75113482A9FB}" presName="sibTrans" presStyleLbl="sibTrans2D1" presStyleIdx="4" presStyleCnt="8"/>
      <dgm:spPr/>
    </dgm:pt>
    <dgm:pt modelId="{126074CE-9486-4512-9B28-7DD5410F467A}" type="pres">
      <dgm:prSet presAssocID="{9187E59A-C5C3-4D03-BB85-56813068BB58}" presName="middleNode" presStyleCnt="0"/>
      <dgm:spPr/>
    </dgm:pt>
    <dgm:pt modelId="{03D6398E-5085-4E29-A78A-BC56922FCE92}" type="pres">
      <dgm:prSet presAssocID="{9187E59A-C5C3-4D03-BB85-56813068BB58}" presName="padding" presStyleLbl="node1" presStyleIdx="4" presStyleCnt="9"/>
      <dgm:spPr/>
    </dgm:pt>
    <dgm:pt modelId="{41B84343-35FE-47F0-B24A-76E3EFBE1745}" type="pres">
      <dgm:prSet presAssocID="{9187E59A-C5C3-4D03-BB85-56813068BB58}" presName="shape" presStyleLbl="node1" presStyleIdx="5" presStyleCnt="9" custScaleX="124681" custScaleY="113100">
        <dgm:presLayoutVars>
          <dgm:bulletEnabled val="1"/>
        </dgm:presLayoutVars>
      </dgm:prSet>
      <dgm:spPr/>
    </dgm:pt>
    <dgm:pt modelId="{E36B2499-BF4E-4514-AB42-A66E052CD9B2}" type="pres">
      <dgm:prSet presAssocID="{64F61D89-0B30-428B-915D-5D3056711695}" presName="sibTrans" presStyleLbl="sibTrans2D1" presStyleIdx="5" presStyleCnt="8"/>
      <dgm:spPr/>
    </dgm:pt>
    <dgm:pt modelId="{AABBCC3B-072B-43A8-8964-D47FF318A7B5}" type="pres">
      <dgm:prSet presAssocID="{53DDA76F-6891-4A11-971C-59B6824188CA}" presName="middleNode" presStyleCnt="0"/>
      <dgm:spPr/>
    </dgm:pt>
    <dgm:pt modelId="{D5A3B837-8453-4D68-9654-927F43F2FE07}" type="pres">
      <dgm:prSet presAssocID="{53DDA76F-6891-4A11-971C-59B6824188CA}" presName="padding" presStyleLbl="node1" presStyleIdx="5" presStyleCnt="9"/>
      <dgm:spPr/>
    </dgm:pt>
    <dgm:pt modelId="{FBB670C8-C7D9-4836-A0D9-1D8A83BEB013}" type="pres">
      <dgm:prSet presAssocID="{53DDA76F-6891-4A11-971C-59B6824188CA}" presName="shape" presStyleLbl="node1" presStyleIdx="6" presStyleCnt="9">
        <dgm:presLayoutVars>
          <dgm:bulletEnabled val="1"/>
        </dgm:presLayoutVars>
      </dgm:prSet>
      <dgm:spPr/>
    </dgm:pt>
    <dgm:pt modelId="{7048EF0F-1819-487A-9BFD-7606FD78C813}" type="pres">
      <dgm:prSet presAssocID="{5206B29D-0A0F-4F30-8534-790BCE34E2E2}" presName="sibTrans" presStyleLbl="sibTrans2D1" presStyleIdx="6" presStyleCnt="8"/>
      <dgm:spPr/>
    </dgm:pt>
    <dgm:pt modelId="{F5808D38-55B9-4D9A-908D-C57A801C3007}" type="pres">
      <dgm:prSet presAssocID="{E0857488-16F8-4146-AB81-AD35F19C2D2D}" presName="middleNode" presStyleCnt="0"/>
      <dgm:spPr/>
    </dgm:pt>
    <dgm:pt modelId="{CEB66AEB-2F73-4FAB-82F1-545B5468CF74}" type="pres">
      <dgm:prSet presAssocID="{E0857488-16F8-4146-AB81-AD35F19C2D2D}" presName="padding" presStyleLbl="node1" presStyleIdx="6" presStyleCnt="9"/>
      <dgm:spPr/>
    </dgm:pt>
    <dgm:pt modelId="{6EBFA5DC-B8A7-400A-93AA-E34F9218DE42}" type="pres">
      <dgm:prSet presAssocID="{E0857488-16F8-4146-AB81-AD35F19C2D2D}" presName="shape" presStyleLbl="node1" presStyleIdx="7" presStyleCnt="9">
        <dgm:presLayoutVars>
          <dgm:bulletEnabled val="1"/>
        </dgm:presLayoutVars>
      </dgm:prSet>
      <dgm:spPr/>
    </dgm:pt>
    <dgm:pt modelId="{324A792C-CF8D-4C4D-BC31-260F18065337}" type="pres">
      <dgm:prSet presAssocID="{8E5FDE0F-13D2-4B42-98E5-AF59D65E33F4}" presName="sibTrans" presStyleLbl="sibTrans2D1" presStyleIdx="7" presStyleCnt="8"/>
      <dgm:spPr/>
    </dgm:pt>
    <dgm:pt modelId="{8D5BA24F-39CA-4A41-B38E-C15780EA811B}" type="pres">
      <dgm:prSet presAssocID="{348608B2-4AD0-46FD-ACAC-150AEC10FDD9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13A2F006-B271-4854-98A9-37C6142802CF}" srcId="{21633F00-C3A7-4825-B698-FBF4AAA148A1}" destId="{C57FBBBD-4831-4EB5-82E6-6D2697B30152}" srcOrd="4" destOrd="0" parTransId="{28CA4CEF-80DB-45C5-98FB-80FC3DDDFB6E}" sibTransId="{1EDA5ACD-32BC-401C-9242-75113482A9FB}"/>
    <dgm:cxn modelId="{BE467E17-FE85-4C74-A13B-A53110D0AACB}" type="presOf" srcId="{64F61D89-0B30-428B-915D-5D3056711695}" destId="{E36B2499-BF4E-4514-AB42-A66E052CD9B2}" srcOrd="0" destOrd="0" presId="urn:microsoft.com/office/officeart/2005/8/layout/bProcess2"/>
    <dgm:cxn modelId="{E50F6A2C-F76B-49EC-A2EB-2DA12853B1A7}" srcId="{21633F00-C3A7-4825-B698-FBF4AAA148A1}" destId="{B0FB2EA4-1B74-4CD1-81A8-54EBB079311D}" srcOrd="2" destOrd="0" parTransId="{A043C7DB-E371-4931-8596-D743154BACCC}" sibTransId="{4315044B-6AC2-4027-916C-F3C14FBD5136}"/>
    <dgm:cxn modelId="{E3D2FA2F-0615-4F76-8D29-6583FEF1C2D0}" type="presOf" srcId="{21633F00-C3A7-4825-B698-FBF4AAA148A1}" destId="{3CFAFB55-39F4-46FB-AA08-40B707492A48}" srcOrd="0" destOrd="0" presId="urn:microsoft.com/office/officeart/2005/8/layout/bProcess2"/>
    <dgm:cxn modelId="{D6C9175B-3919-4A1F-BECE-5C75FF57BDCB}" srcId="{21633F00-C3A7-4825-B698-FBF4AAA148A1}" destId="{9187E59A-C5C3-4D03-BB85-56813068BB58}" srcOrd="5" destOrd="0" parTransId="{6BF50F73-CFD5-4D08-8BAA-5F12C4BBE860}" sibTransId="{64F61D89-0B30-428B-915D-5D3056711695}"/>
    <dgm:cxn modelId="{E38F6F5F-59E0-408B-A7CE-092C40867006}" type="presOf" srcId="{4315044B-6AC2-4027-916C-F3C14FBD5136}" destId="{2537175F-A262-4A3E-8A32-5A2379F7687E}" srcOrd="0" destOrd="0" presId="urn:microsoft.com/office/officeart/2005/8/layout/bProcess2"/>
    <dgm:cxn modelId="{10481B41-13C4-4090-924B-9DB712F735B2}" type="presOf" srcId="{B0FB2EA4-1B74-4CD1-81A8-54EBB079311D}" destId="{782A115D-405A-4FAA-A090-F5873F53412C}" srcOrd="0" destOrd="0" presId="urn:microsoft.com/office/officeart/2005/8/layout/bProcess2"/>
    <dgm:cxn modelId="{54782B64-E624-4236-BB61-C5D50C6C83C2}" srcId="{21633F00-C3A7-4825-B698-FBF4AAA148A1}" destId="{DBAA8E05-8E4F-4DA0-B81E-4B9B9821F47C}" srcOrd="0" destOrd="0" parTransId="{1E987C34-3405-468B-A0CD-52304D0301AF}" sibTransId="{C57B3A4A-87AF-42AA-AE2B-2ABF36CF4173}"/>
    <dgm:cxn modelId="{6BB74264-5B13-41D7-AE6A-BE79B9AC1E4C}" type="presOf" srcId="{E0857488-16F8-4146-AB81-AD35F19C2D2D}" destId="{6EBFA5DC-B8A7-400A-93AA-E34F9218DE42}" srcOrd="0" destOrd="0" presId="urn:microsoft.com/office/officeart/2005/8/layout/bProcess2"/>
    <dgm:cxn modelId="{5CA69367-A6B6-400A-A2F9-CBECCB07F04B}" type="presOf" srcId="{DBAA8E05-8E4F-4DA0-B81E-4B9B9821F47C}" destId="{BFEA52E1-D285-46B2-BF9B-6EECA676375D}" srcOrd="0" destOrd="0" presId="urn:microsoft.com/office/officeart/2005/8/layout/bProcess2"/>
    <dgm:cxn modelId="{6C9BA469-DCCB-4C9D-89C7-0AF339F8D288}" type="presOf" srcId="{9187E59A-C5C3-4D03-BB85-56813068BB58}" destId="{41B84343-35FE-47F0-B24A-76E3EFBE1745}" srcOrd="0" destOrd="0" presId="urn:microsoft.com/office/officeart/2005/8/layout/bProcess2"/>
    <dgm:cxn modelId="{1599BB6E-AAEF-422C-BCAD-29D350E916B0}" srcId="{21633F00-C3A7-4825-B698-FBF4AAA148A1}" destId="{E0857488-16F8-4146-AB81-AD35F19C2D2D}" srcOrd="7" destOrd="0" parTransId="{4940BF11-FF67-4EC6-A6F7-3368B13C2AC3}" sibTransId="{8E5FDE0F-13D2-4B42-98E5-AF59D65E33F4}"/>
    <dgm:cxn modelId="{A47BC072-0ECB-4925-A4F3-7338C7572E62}" srcId="{21633F00-C3A7-4825-B698-FBF4AAA148A1}" destId="{53DDA76F-6891-4A11-971C-59B6824188CA}" srcOrd="6" destOrd="0" parTransId="{937CF7D1-44AF-46EA-8EFC-C369B25B053E}" sibTransId="{5206B29D-0A0F-4F30-8534-790BCE34E2E2}"/>
    <dgm:cxn modelId="{206E1F58-12DB-4AAD-9FA1-BEB62B5D35CF}" type="presOf" srcId="{8E5FDE0F-13D2-4B42-98E5-AF59D65E33F4}" destId="{324A792C-CF8D-4C4D-BC31-260F18065337}" srcOrd="0" destOrd="0" presId="urn:microsoft.com/office/officeart/2005/8/layout/bProcess2"/>
    <dgm:cxn modelId="{5D4E6F82-5C8B-480E-9FAC-50D5088369D5}" srcId="{21633F00-C3A7-4825-B698-FBF4AAA148A1}" destId="{07A7D38C-D50A-4BE0-89FB-68261FC9DD77}" srcOrd="1" destOrd="0" parTransId="{E213A157-8467-468D-ABF6-9113C01C3126}" sibTransId="{FF69F69F-319E-4854-8990-1AE6562E958A}"/>
    <dgm:cxn modelId="{559BF48A-BE89-42B0-9587-218621498572}" type="presOf" srcId="{53DDA76F-6891-4A11-971C-59B6824188CA}" destId="{FBB670C8-C7D9-4836-A0D9-1D8A83BEB013}" srcOrd="0" destOrd="0" presId="urn:microsoft.com/office/officeart/2005/8/layout/bProcess2"/>
    <dgm:cxn modelId="{13A92A93-93C8-4839-B3C1-1170B2FBD9F0}" type="presOf" srcId="{E35DC796-62C8-4F6F-A41C-2710B051FE28}" destId="{ADBCC67D-E732-4726-B5A9-8FF3959720E2}" srcOrd="0" destOrd="0" presId="urn:microsoft.com/office/officeart/2005/8/layout/bProcess2"/>
    <dgm:cxn modelId="{879847AC-3A39-4711-9CBC-68B6EB669869}" type="presOf" srcId="{FF69F69F-319E-4854-8990-1AE6562E958A}" destId="{185808C0-A11A-4AA8-9593-64C7E77D9A26}" srcOrd="0" destOrd="0" presId="urn:microsoft.com/office/officeart/2005/8/layout/bProcess2"/>
    <dgm:cxn modelId="{DA936BB6-B202-439C-B75A-DAE4CDABF84B}" type="presOf" srcId="{1EDA5ACD-32BC-401C-9242-75113482A9FB}" destId="{FACB5B9C-36A6-4207-BD54-D22E5604C8AB}" srcOrd="0" destOrd="0" presId="urn:microsoft.com/office/officeart/2005/8/layout/bProcess2"/>
    <dgm:cxn modelId="{00C7BCB6-70B1-463A-A530-94F071F907FC}" type="presOf" srcId="{C57B3A4A-87AF-42AA-AE2B-2ABF36CF4173}" destId="{DB8D26C5-00DE-47AF-AD5F-3C078050EFFE}" srcOrd="0" destOrd="0" presId="urn:microsoft.com/office/officeart/2005/8/layout/bProcess2"/>
    <dgm:cxn modelId="{F4CC62C2-999C-403A-95A7-DE88C733702E}" type="presOf" srcId="{07A7D38C-D50A-4BE0-89FB-68261FC9DD77}" destId="{CC111DDF-F5DD-4635-8C75-402020DBC25A}" srcOrd="0" destOrd="0" presId="urn:microsoft.com/office/officeart/2005/8/layout/bProcess2"/>
    <dgm:cxn modelId="{6B947DC6-1685-4F1E-89BA-50EC77F12B7D}" type="presOf" srcId="{04A68A23-5CC7-4988-AA51-31F50A768AF1}" destId="{30A82D39-086B-4421-A112-882254ADE2B1}" srcOrd="0" destOrd="0" presId="urn:microsoft.com/office/officeart/2005/8/layout/bProcess2"/>
    <dgm:cxn modelId="{EF2B26CA-CB5A-4A0A-837F-652F7E5E3DA2}" srcId="{21633F00-C3A7-4825-B698-FBF4AAA148A1}" destId="{E35DC796-62C8-4F6F-A41C-2710B051FE28}" srcOrd="3" destOrd="0" parTransId="{6645372D-C957-490B-9BE9-42751CC98DDE}" sibTransId="{04A68A23-5CC7-4988-AA51-31F50A768AF1}"/>
    <dgm:cxn modelId="{0840B5E4-B38F-4D44-8CD6-17F0AE976AD4}" srcId="{21633F00-C3A7-4825-B698-FBF4AAA148A1}" destId="{348608B2-4AD0-46FD-ACAC-150AEC10FDD9}" srcOrd="8" destOrd="0" parTransId="{5117E72C-0D3E-4B64-A5E0-791C72925F99}" sibTransId="{FB246449-D588-4A95-B2AC-941B117D12D4}"/>
    <dgm:cxn modelId="{4503CFEF-1D57-49E6-A6DE-15EF4CB09725}" type="presOf" srcId="{5206B29D-0A0F-4F30-8534-790BCE34E2E2}" destId="{7048EF0F-1819-487A-9BFD-7606FD78C813}" srcOrd="0" destOrd="0" presId="urn:microsoft.com/office/officeart/2005/8/layout/bProcess2"/>
    <dgm:cxn modelId="{58EC45FD-F51D-401B-9F57-28BFAACCA66A}" type="presOf" srcId="{348608B2-4AD0-46FD-ACAC-150AEC10FDD9}" destId="{8D5BA24F-39CA-4A41-B38E-C15780EA811B}" srcOrd="0" destOrd="0" presId="urn:microsoft.com/office/officeart/2005/8/layout/bProcess2"/>
    <dgm:cxn modelId="{FF1856FE-33A8-45B6-AB6D-EEA949D543F9}" type="presOf" srcId="{C57FBBBD-4831-4EB5-82E6-6D2697B30152}" destId="{BE12A065-60B5-4188-8C4B-779350DCC273}" srcOrd="0" destOrd="0" presId="urn:microsoft.com/office/officeart/2005/8/layout/bProcess2"/>
    <dgm:cxn modelId="{49B74A22-B671-4B27-B502-4D1F5697BE79}" type="presParOf" srcId="{3CFAFB55-39F4-46FB-AA08-40B707492A48}" destId="{BFEA52E1-D285-46B2-BF9B-6EECA676375D}" srcOrd="0" destOrd="0" presId="urn:microsoft.com/office/officeart/2005/8/layout/bProcess2"/>
    <dgm:cxn modelId="{F4ACD5BF-3E59-4A21-9EB2-4D3CB6F645DB}" type="presParOf" srcId="{3CFAFB55-39F4-46FB-AA08-40B707492A48}" destId="{DB8D26C5-00DE-47AF-AD5F-3C078050EFFE}" srcOrd="1" destOrd="0" presId="urn:microsoft.com/office/officeart/2005/8/layout/bProcess2"/>
    <dgm:cxn modelId="{FE28DFD1-B3A6-4690-B8F9-9D379D201ED4}" type="presParOf" srcId="{3CFAFB55-39F4-46FB-AA08-40B707492A48}" destId="{B07F1E83-2A64-4106-A94E-20997395D11B}" srcOrd="2" destOrd="0" presId="urn:microsoft.com/office/officeart/2005/8/layout/bProcess2"/>
    <dgm:cxn modelId="{83FDF10C-B15D-4B46-A322-34C1D000A35D}" type="presParOf" srcId="{B07F1E83-2A64-4106-A94E-20997395D11B}" destId="{8CC3D6A9-05FC-4CD9-ACD8-3D1BCB1F3103}" srcOrd="0" destOrd="0" presId="urn:microsoft.com/office/officeart/2005/8/layout/bProcess2"/>
    <dgm:cxn modelId="{8E91BD71-F0E4-4C31-8EAE-3F7729C11A4A}" type="presParOf" srcId="{B07F1E83-2A64-4106-A94E-20997395D11B}" destId="{CC111DDF-F5DD-4635-8C75-402020DBC25A}" srcOrd="1" destOrd="0" presId="urn:microsoft.com/office/officeart/2005/8/layout/bProcess2"/>
    <dgm:cxn modelId="{2BC64888-996E-4281-BCEE-582727813C11}" type="presParOf" srcId="{3CFAFB55-39F4-46FB-AA08-40B707492A48}" destId="{185808C0-A11A-4AA8-9593-64C7E77D9A26}" srcOrd="3" destOrd="0" presId="urn:microsoft.com/office/officeart/2005/8/layout/bProcess2"/>
    <dgm:cxn modelId="{4D88ACD9-5139-4404-9E7E-7ED57BFBF924}" type="presParOf" srcId="{3CFAFB55-39F4-46FB-AA08-40B707492A48}" destId="{2FB1C821-DF02-4096-B90E-45BBD26F61E4}" srcOrd="4" destOrd="0" presId="urn:microsoft.com/office/officeart/2005/8/layout/bProcess2"/>
    <dgm:cxn modelId="{7346A7D1-C43D-4C27-9D28-5255903328A0}" type="presParOf" srcId="{2FB1C821-DF02-4096-B90E-45BBD26F61E4}" destId="{4A1FD0AA-43E5-473B-95D6-B26A0395376D}" srcOrd="0" destOrd="0" presId="urn:microsoft.com/office/officeart/2005/8/layout/bProcess2"/>
    <dgm:cxn modelId="{ED9C8F86-73E5-4E1A-90A8-02B9D7A61398}" type="presParOf" srcId="{2FB1C821-DF02-4096-B90E-45BBD26F61E4}" destId="{782A115D-405A-4FAA-A090-F5873F53412C}" srcOrd="1" destOrd="0" presId="urn:microsoft.com/office/officeart/2005/8/layout/bProcess2"/>
    <dgm:cxn modelId="{65D910C3-A5A2-44A4-BBB0-45D4C2F071CF}" type="presParOf" srcId="{3CFAFB55-39F4-46FB-AA08-40B707492A48}" destId="{2537175F-A262-4A3E-8A32-5A2379F7687E}" srcOrd="5" destOrd="0" presId="urn:microsoft.com/office/officeart/2005/8/layout/bProcess2"/>
    <dgm:cxn modelId="{1546F244-D850-4492-8EBF-B43DBCAB37E8}" type="presParOf" srcId="{3CFAFB55-39F4-46FB-AA08-40B707492A48}" destId="{40F1D761-9A16-452D-BEEA-A2B3559115E5}" srcOrd="6" destOrd="0" presId="urn:microsoft.com/office/officeart/2005/8/layout/bProcess2"/>
    <dgm:cxn modelId="{A0A1B4E6-EC19-457A-BA52-935721E30DEB}" type="presParOf" srcId="{40F1D761-9A16-452D-BEEA-A2B3559115E5}" destId="{FF358557-22C1-4679-8C25-8DB7905A1706}" srcOrd="0" destOrd="0" presId="urn:microsoft.com/office/officeart/2005/8/layout/bProcess2"/>
    <dgm:cxn modelId="{98BB6F85-5D07-44CD-AD1E-DA70EF7D483F}" type="presParOf" srcId="{40F1D761-9A16-452D-BEEA-A2B3559115E5}" destId="{ADBCC67D-E732-4726-B5A9-8FF3959720E2}" srcOrd="1" destOrd="0" presId="urn:microsoft.com/office/officeart/2005/8/layout/bProcess2"/>
    <dgm:cxn modelId="{46578185-14E1-4CD0-B030-459DC273F079}" type="presParOf" srcId="{3CFAFB55-39F4-46FB-AA08-40B707492A48}" destId="{30A82D39-086B-4421-A112-882254ADE2B1}" srcOrd="7" destOrd="0" presId="urn:microsoft.com/office/officeart/2005/8/layout/bProcess2"/>
    <dgm:cxn modelId="{6972556F-0950-4510-A2ED-FA4EF4AD24D1}" type="presParOf" srcId="{3CFAFB55-39F4-46FB-AA08-40B707492A48}" destId="{E1786622-B4D3-4A4A-849F-4A874D1219DE}" srcOrd="8" destOrd="0" presId="urn:microsoft.com/office/officeart/2005/8/layout/bProcess2"/>
    <dgm:cxn modelId="{A67B9021-BE63-484C-BB92-7068ED7CECA3}" type="presParOf" srcId="{E1786622-B4D3-4A4A-849F-4A874D1219DE}" destId="{C5D2B338-E5FA-4E0A-BD40-DBF76638CC7A}" srcOrd="0" destOrd="0" presId="urn:microsoft.com/office/officeart/2005/8/layout/bProcess2"/>
    <dgm:cxn modelId="{3720C4FE-924F-4CB3-BEF4-8F77E7A7D236}" type="presParOf" srcId="{E1786622-B4D3-4A4A-849F-4A874D1219DE}" destId="{BE12A065-60B5-4188-8C4B-779350DCC273}" srcOrd="1" destOrd="0" presId="urn:microsoft.com/office/officeart/2005/8/layout/bProcess2"/>
    <dgm:cxn modelId="{2F3F4EEB-E6B2-4621-9452-216F98D75F5C}" type="presParOf" srcId="{3CFAFB55-39F4-46FB-AA08-40B707492A48}" destId="{FACB5B9C-36A6-4207-BD54-D22E5604C8AB}" srcOrd="9" destOrd="0" presId="urn:microsoft.com/office/officeart/2005/8/layout/bProcess2"/>
    <dgm:cxn modelId="{CC44560D-F93C-40B6-A4F7-B8FC3C1D847E}" type="presParOf" srcId="{3CFAFB55-39F4-46FB-AA08-40B707492A48}" destId="{126074CE-9486-4512-9B28-7DD5410F467A}" srcOrd="10" destOrd="0" presId="urn:microsoft.com/office/officeart/2005/8/layout/bProcess2"/>
    <dgm:cxn modelId="{411B1FE4-8F2D-4A6C-A268-9E0CE4DC4034}" type="presParOf" srcId="{126074CE-9486-4512-9B28-7DD5410F467A}" destId="{03D6398E-5085-4E29-A78A-BC56922FCE92}" srcOrd="0" destOrd="0" presId="urn:microsoft.com/office/officeart/2005/8/layout/bProcess2"/>
    <dgm:cxn modelId="{FA5D388E-3D66-4947-9D24-E33B2667D085}" type="presParOf" srcId="{126074CE-9486-4512-9B28-7DD5410F467A}" destId="{41B84343-35FE-47F0-B24A-76E3EFBE1745}" srcOrd="1" destOrd="0" presId="urn:microsoft.com/office/officeart/2005/8/layout/bProcess2"/>
    <dgm:cxn modelId="{4271C74F-E1A2-453B-9B8C-1C848002F4E0}" type="presParOf" srcId="{3CFAFB55-39F4-46FB-AA08-40B707492A48}" destId="{E36B2499-BF4E-4514-AB42-A66E052CD9B2}" srcOrd="11" destOrd="0" presId="urn:microsoft.com/office/officeart/2005/8/layout/bProcess2"/>
    <dgm:cxn modelId="{433A908A-10BF-4478-9538-5EC6991D830E}" type="presParOf" srcId="{3CFAFB55-39F4-46FB-AA08-40B707492A48}" destId="{AABBCC3B-072B-43A8-8964-D47FF318A7B5}" srcOrd="12" destOrd="0" presId="urn:microsoft.com/office/officeart/2005/8/layout/bProcess2"/>
    <dgm:cxn modelId="{8EEC823F-27AD-4774-B09E-E02E782AE249}" type="presParOf" srcId="{AABBCC3B-072B-43A8-8964-D47FF318A7B5}" destId="{D5A3B837-8453-4D68-9654-927F43F2FE07}" srcOrd="0" destOrd="0" presId="urn:microsoft.com/office/officeart/2005/8/layout/bProcess2"/>
    <dgm:cxn modelId="{85122196-F9C4-4C21-B012-9FAAEEA69463}" type="presParOf" srcId="{AABBCC3B-072B-43A8-8964-D47FF318A7B5}" destId="{FBB670C8-C7D9-4836-A0D9-1D8A83BEB013}" srcOrd="1" destOrd="0" presId="urn:microsoft.com/office/officeart/2005/8/layout/bProcess2"/>
    <dgm:cxn modelId="{CAA9C008-1FD1-443C-AC45-51754B992CE3}" type="presParOf" srcId="{3CFAFB55-39F4-46FB-AA08-40B707492A48}" destId="{7048EF0F-1819-487A-9BFD-7606FD78C813}" srcOrd="13" destOrd="0" presId="urn:microsoft.com/office/officeart/2005/8/layout/bProcess2"/>
    <dgm:cxn modelId="{CD84EDF5-F8D5-4AC4-BB08-ADFA79265CD7}" type="presParOf" srcId="{3CFAFB55-39F4-46FB-AA08-40B707492A48}" destId="{F5808D38-55B9-4D9A-908D-C57A801C3007}" srcOrd="14" destOrd="0" presId="urn:microsoft.com/office/officeart/2005/8/layout/bProcess2"/>
    <dgm:cxn modelId="{248CDE77-9F2D-4A8A-B397-669C47FF1A2C}" type="presParOf" srcId="{F5808D38-55B9-4D9A-908D-C57A801C3007}" destId="{CEB66AEB-2F73-4FAB-82F1-545B5468CF74}" srcOrd="0" destOrd="0" presId="urn:microsoft.com/office/officeart/2005/8/layout/bProcess2"/>
    <dgm:cxn modelId="{995FD090-3210-4733-9381-9A6A6FF50CB0}" type="presParOf" srcId="{F5808D38-55B9-4D9A-908D-C57A801C3007}" destId="{6EBFA5DC-B8A7-400A-93AA-E34F9218DE42}" srcOrd="1" destOrd="0" presId="urn:microsoft.com/office/officeart/2005/8/layout/bProcess2"/>
    <dgm:cxn modelId="{AF16006C-C7A1-413D-B783-37642AA6B9FC}" type="presParOf" srcId="{3CFAFB55-39F4-46FB-AA08-40B707492A48}" destId="{324A792C-CF8D-4C4D-BC31-260F18065337}" srcOrd="15" destOrd="0" presId="urn:microsoft.com/office/officeart/2005/8/layout/bProcess2"/>
    <dgm:cxn modelId="{3C27F4C2-35D4-4A7C-8F5D-BE03FACE3494}" type="presParOf" srcId="{3CFAFB55-39F4-46FB-AA08-40B707492A48}" destId="{8D5BA24F-39CA-4A41-B38E-C15780EA811B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A52E1-D285-46B2-BF9B-6EECA676375D}">
      <dsp:nvSpPr>
        <dsp:cNvPr id="0" name=""/>
        <dsp:cNvSpPr/>
      </dsp:nvSpPr>
      <dsp:spPr>
        <a:xfrm>
          <a:off x="1748544" y="2916"/>
          <a:ext cx="2840477" cy="28404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RAW docs</a:t>
          </a:r>
        </a:p>
      </dsp:txBody>
      <dsp:txXfrm>
        <a:off x="2164522" y="418894"/>
        <a:ext cx="2008521" cy="2008521"/>
      </dsp:txXfrm>
    </dsp:sp>
    <dsp:sp modelId="{DB8D26C5-00DE-47AF-AD5F-3C078050EFFE}">
      <dsp:nvSpPr>
        <dsp:cNvPr id="0" name=""/>
        <dsp:cNvSpPr/>
      </dsp:nvSpPr>
      <dsp:spPr>
        <a:xfrm rot="10800000">
          <a:off x="2671699" y="3210170"/>
          <a:ext cx="994167" cy="77756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11DDF-F5DD-4635-8C75-402020DBC25A}">
      <dsp:nvSpPr>
        <dsp:cNvPr id="0" name=""/>
        <dsp:cNvSpPr/>
      </dsp:nvSpPr>
      <dsp:spPr>
        <a:xfrm>
          <a:off x="2221483" y="4310500"/>
          <a:ext cx="1894598" cy="18945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Extract</a:t>
          </a:r>
        </a:p>
      </dsp:txBody>
      <dsp:txXfrm>
        <a:off x="2498940" y="4587957"/>
        <a:ext cx="1339684" cy="1339684"/>
      </dsp:txXfrm>
    </dsp:sp>
    <dsp:sp modelId="{185808C0-A11A-4AA8-9593-64C7E77D9A26}">
      <dsp:nvSpPr>
        <dsp:cNvPr id="0" name=""/>
        <dsp:cNvSpPr/>
      </dsp:nvSpPr>
      <dsp:spPr>
        <a:xfrm rot="10800000">
          <a:off x="2671699" y="6808345"/>
          <a:ext cx="994167" cy="777566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A115D-405A-4FAA-A090-F5873F53412C}">
      <dsp:nvSpPr>
        <dsp:cNvPr id="0" name=""/>
        <dsp:cNvSpPr/>
      </dsp:nvSpPr>
      <dsp:spPr>
        <a:xfrm>
          <a:off x="2221483" y="8145145"/>
          <a:ext cx="1894598" cy="18945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Clean and format</a:t>
          </a:r>
        </a:p>
      </dsp:txBody>
      <dsp:txXfrm>
        <a:off x="2498940" y="8422602"/>
        <a:ext cx="1339684" cy="1339684"/>
      </dsp:txXfrm>
    </dsp:sp>
    <dsp:sp modelId="{2537175F-A262-4A3E-8A32-5A2379F7687E}">
      <dsp:nvSpPr>
        <dsp:cNvPr id="0" name=""/>
        <dsp:cNvSpPr/>
      </dsp:nvSpPr>
      <dsp:spPr>
        <a:xfrm rot="5400000">
          <a:off x="4824064" y="8703661"/>
          <a:ext cx="994167" cy="777566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CC67D-E732-4726-B5A9-8FF3959720E2}">
      <dsp:nvSpPr>
        <dsp:cNvPr id="0" name=""/>
        <dsp:cNvSpPr/>
      </dsp:nvSpPr>
      <dsp:spPr>
        <a:xfrm>
          <a:off x="6482200" y="8145145"/>
          <a:ext cx="1894598" cy="18945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Chunk</a:t>
          </a:r>
        </a:p>
      </dsp:txBody>
      <dsp:txXfrm>
        <a:off x="6759657" y="8422602"/>
        <a:ext cx="1339684" cy="1339684"/>
      </dsp:txXfrm>
    </dsp:sp>
    <dsp:sp modelId="{30A82D39-086B-4421-A112-882254ADE2B1}">
      <dsp:nvSpPr>
        <dsp:cNvPr id="0" name=""/>
        <dsp:cNvSpPr/>
      </dsp:nvSpPr>
      <dsp:spPr>
        <a:xfrm>
          <a:off x="6932416" y="6764332"/>
          <a:ext cx="994167" cy="777566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2A065-60B5-4188-8C4B-779350DCC273}">
      <dsp:nvSpPr>
        <dsp:cNvPr id="0" name=""/>
        <dsp:cNvSpPr/>
      </dsp:nvSpPr>
      <dsp:spPr>
        <a:xfrm>
          <a:off x="6482200" y="4310500"/>
          <a:ext cx="1894598" cy="189459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 Metadata</a:t>
          </a:r>
        </a:p>
      </dsp:txBody>
      <dsp:txXfrm>
        <a:off x="6759657" y="4587957"/>
        <a:ext cx="1339684" cy="1339684"/>
      </dsp:txXfrm>
    </dsp:sp>
    <dsp:sp modelId="{FACB5B9C-36A6-4207-BD54-D22E5604C8AB}">
      <dsp:nvSpPr>
        <dsp:cNvPr id="0" name=""/>
        <dsp:cNvSpPr/>
      </dsp:nvSpPr>
      <dsp:spPr>
        <a:xfrm>
          <a:off x="6932416" y="2991735"/>
          <a:ext cx="994167" cy="777566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84343-35FE-47F0-B24A-76E3EFBE1745}">
      <dsp:nvSpPr>
        <dsp:cNvPr id="0" name=""/>
        <dsp:cNvSpPr/>
      </dsp:nvSpPr>
      <dsp:spPr>
        <a:xfrm>
          <a:off x="6248397" y="351759"/>
          <a:ext cx="2362204" cy="21427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Instruction-answer (I-A)</a:t>
          </a:r>
        </a:p>
      </dsp:txBody>
      <dsp:txXfrm>
        <a:off x="6594334" y="665563"/>
        <a:ext cx="1670330" cy="1515183"/>
      </dsp:txXfrm>
    </dsp:sp>
    <dsp:sp modelId="{E36B2499-BF4E-4514-AB42-A66E052CD9B2}">
      <dsp:nvSpPr>
        <dsp:cNvPr id="0" name=""/>
        <dsp:cNvSpPr/>
      </dsp:nvSpPr>
      <dsp:spPr>
        <a:xfrm rot="5400000">
          <a:off x="9201682" y="1034371"/>
          <a:ext cx="994167" cy="77756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670C8-C7D9-4836-A0D9-1D8A83BEB013}">
      <dsp:nvSpPr>
        <dsp:cNvPr id="0" name=""/>
        <dsp:cNvSpPr/>
      </dsp:nvSpPr>
      <dsp:spPr>
        <a:xfrm>
          <a:off x="10742917" y="475855"/>
          <a:ext cx="1894598" cy="18945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Split </a:t>
          </a:r>
        </a:p>
      </dsp:txBody>
      <dsp:txXfrm>
        <a:off x="11020374" y="753312"/>
        <a:ext cx="1339684" cy="1339684"/>
      </dsp:txXfrm>
    </dsp:sp>
    <dsp:sp modelId="{7048EF0F-1819-487A-9BFD-7606FD78C813}">
      <dsp:nvSpPr>
        <dsp:cNvPr id="0" name=""/>
        <dsp:cNvSpPr/>
      </dsp:nvSpPr>
      <dsp:spPr>
        <a:xfrm rot="10800000">
          <a:off x="11193133" y="2973700"/>
          <a:ext cx="994167" cy="777566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FA5DC-B8A7-400A-93AA-E34F9218DE42}">
      <dsp:nvSpPr>
        <dsp:cNvPr id="0" name=""/>
        <dsp:cNvSpPr/>
      </dsp:nvSpPr>
      <dsp:spPr>
        <a:xfrm>
          <a:off x="10742917" y="4310500"/>
          <a:ext cx="1894598" cy="18945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Replay Set</a:t>
          </a:r>
        </a:p>
      </dsp:txBody>
      <dsp:txXfrm>
        <a:off x="11020374" y="4587957"/>
        <a:ext cx="1339684" cy="1339684"/>
      </dsp:txXfrm>
    </dsp:sp>
    <dsp:sp modelId="{324A792C-CF8D-4C4D-BC31-260F18065337}">
      <dsp:nvSpPr>
        <dsp:cNvPr id="0" name=""/>
        <dsp:cNvSpPr/>
      </dsp:nvSpPr>
      <dsp:spPr>
        <a:xfrm rot="10800000">
          <a:off x="11193133" y="6571876"/>
          <a:ext cx="994167" cy="777566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A24F-39CA-4A41-B38E-C15780EA811B}">
      <dsp:nvSpPr>
        <dsp:cNvPr id="0" name=""/>
        <dsp:cNvSpPr/>
      </dsp:nvSpPr>
      <dsp:spPr>
        <a:xfrm>
          <a:off x="10269977" y="7672206"/>
          <a:ext cx="2840477" cy="28404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Training-ready data</a:t>
          </a:r>
        </a:p>
      </dsp:txBody>
      <dsp:txXfrm>
        <a:off x="10685955" y="8088184"/>
        <a:ext cx="2008521" cy="2008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24.09.2025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897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140B8-BF8C-06CE-DB7A-DBDCFE6B1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EF560-B588-9766-5B07-EE51D39D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60683-3765-2716-17B6-C304EBE6B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6E726-F10E-5658-1F0E-AA45B1CA8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39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77B43-568E-F19A-01CF-1C8FDB77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FAA2A-7B9E-3B9F-01B0-2ABC9456F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A127A-BFD2-73E4-CA08-C437F4447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A642-5CEB-4A5C-F3B6-35537E60D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657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230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8F62-059D-5078-28B8-7F0603E9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C6E01-A995-AFBD-2955-B084083D0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F084F-4004-B425-0544-7119D9E02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293A-F09D-5888-96C1-6A144B66B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784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D5F29-4827-A8D6-561C-8043060DF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622D2-CE3B-AFD4-F101-CD22AE714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CCA51-D8F6-DDE3-28AC-A86B82BDB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A9DA5-6910-3D8C-F2C3-896885406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2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192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oa-itsme.github.io/RS_AI_Class_2025/2025_AI_Lectures/Assignment/Week4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120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6341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altLang="ko-KR" sz="3200" spc="-10" dirty="0" err="1">
                <a:solidFill>
                  <a:srgbClr val="FFFFFF"/>
                </a:solidFill>
                <a:cs typeface="Source Sans Pro Light"/>
              </a:rPr>
              <a:t>Chungnam</a:t>
            </a:r>
            <a:r>
              <a:rPr lang="en-US" altLang="ko-KR"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University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97967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cs typeface="Source Sans Pro Light"/>
              </a:rPr>
              <a:t>Graduate class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 dirty="0">
                <a:solidFill>
                  <a:srgbClr val="FFFFFF"/>
                </a:solidFill>
                <a:cs typeface="Source Sans Pro Light"/>
              </a:rPr>
              <a:t>Remote Sensing</a:t>
            </a:r>
            <a:endParaRPr sz="32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-167258" y="2664672"/>
            <a:ext cx="1140550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Cleaning and formatting data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980418" y="4553071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2238736" y="4934819"/>
            <a:ext cx="78883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chemeClr val="accent6"/>
                </a:solidFill>
                <a:cs typeface="Source Sans Pro Light"/>
              </a:rPr>
              <a:t>September </a:t>
            </a:r>
            <a:r>
              <a:rPr lang="en-US" altLang="ko-KR" sz="3200" dirty="0">
                <a:solidFill>
                  <a:schemeClr val="accent6"/>
                </a:solidFill>
                <a:cs typeface="Source Sans Pro Light"/>
              </a:rPr>
              <a:t>17</a:t>
            </a:r>
            <a:r>
              <a:rPr lang="en-US" altLang="ko-KR" sz="3200" baseline="30000" dirty="0">
                <a:solidFill>
                  <a:schemeClr val="accent6"/>
                </a:solidFill>
                <a:cs typeface="Source Sans Pro Light"/>
              </a:rPr>
              <a:t>th</a:t>
            </a:r>
            <a:r>
              <a:rPr lang="en-US" altLang="ko-KR" sz="3200" dirty="0">
                <a:solidFill>
                  <a:schemeClr val="accent6"/>
                </a:solidFill>
                <a:cs typeface="Source Sans Pro Light"/>
              </a:rPr>
              <a:t> </a:t>
            </a:r>
            <a:r>
              <a:rPr lang="en-US" sz="3200" dirty="0">
                <a:solidFill>
                  <a:schemeClr val="accent6"/>
                </a:solidFill>
                <a:cs typeface="Source Sans Pro Light"/>
              </a:rPr>
              <a:t>2025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D0382-E34B-DC4C-DEF7-1ABE1ADF6B41}"/>
              </a:ext>
            </a:extLst>
          </p:cNvPr>
          <p:cNvSpPr/>
          <p:nvPr/>
        </p:nvSpPr>
        <p:spPr>
          <a:xfrm>
            <a:off x="-98742" y="6915077"/>
            <a:ext cx="78165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focus is on data cleaning and formatting: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2F010EF7-7659-5D0A-B191-E31AFEBA3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2448" l="7031" r="96680">
                        <a14:foregroundMark x1="55566" y1="12565" x2="41309" y2="10156"/>
                        <a14:foregroundMark x1="90430" y1="64453" x2="91406" y2="72852"/>
                        <a14:foregroundMark x1="94043" y1="71224" x2="96680" y2="76563"/>
                        <a14:foregroundMark x1="48633" y1="92513" x2="39844" y2="91406"/>
                        <a14:foregroundMark x1="13770" y1="83333" x2="7031" y2="84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947" y="793141"/>
            <a:ext cx="6761957" cy="1014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DD41833-A1EF-DA2D-3670-54B6D225E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7" y="7560138"/>
            <a:ext cx="1152911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to remove unwanted noise.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to convert documents into usable formats.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to structure them into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instruction–answer pairs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Why we need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replay sets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avoid catastrophic forgetting in future fine-tunes.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4496-5CD4-33FE-C77E-DD734CD3F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56D91-2C88-F998-50DF-B3379147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6" y="24990"/>
            <a:ext cx="7763850" cy="10668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8346CD-5757-FEB6-E622-797B6F2C2183}"/>
              </a:ext>
            </a:extLst>
          </p:cNvPr>
          <p:cNvSpPr/>
          <p:nvPr/>
        </p:nvSpPr>
        <p:spPr>
          <a:xfrm>
            <a:off x="132556" y="24990"/>
            <a:ext cx="7763850" cy="216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85AD7-20BD-475F-8337-042E22E7FAE8}"/>
              </a:ext>
            </a:extLst>
          </p:cNvPr>
          <p:cNvSpPr/>
          <p:nvPr/>
        </p:nvSpPr>
        <p:spPr>
          <a:xfrm>
            <a:off x="3992179" y="7175500"/>
            <a:ext cx="3904227" cy="327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3DEF8F-78F9-63B9-997C-8AF59FC5A1B7}"/>
              </a:ext>
            </a:extLst>
          </p:cNvPr>
          <p:cNvSpPr/>
          <p:nvPr/>
        </p:nvSpPr>
        <p:spPr>
          <a:xfrm>
            <a:off x="3866357" y="10452099"/>
            <a:ext cx="304800" cy="241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E76B7E-DA04-4652-26B8-A0D4585F24F1}"/>
              </a:ext>
            </a:extLst>
          </p:cNvPr>
          <p:cNvCxnSpPr/>
          <p:nvPr/>
        </p:nvCxnSpPr>
        <p:spPr>
          <a:xfrm>
            <a:off x="1656556" y="7747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E39DE1-6291-0635-38DF-87C2C599EC3A}"/>
              </a:ext>
            </a:extLst>
          </p:cNvPr>
          <p:cNvCxnSpPr/>
          <p:nvPr/>
        </p:nvCxnSpPr>
        <p:spPr>
          <a:xfrm>
            <a:off x="513556" y="9271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690C-5361-B6FE-07A1-56E61845E47C}"/>
              </a:ext>
            </a:extLst>
          </p:cNvPr>
          <p:cNvCxnSpPr/>
          <p:nvPr/>
        </p:nvCxnSpPr>
        <p:spPr>
          <a:xfrm>
            <a:off x="1427956" y="10795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B0A05A-DA20-D344-3BFF-1DF4E52AC82B}"/>
              </a:ext>
            </a:extLst>
          </p:cNvPr>
          <p:cNvSpPr txBox="1"/>
          <p:nvPr/>
        </p:nvSpPr>
        <p:spPr>
          <a:xfrm>
            <a:off x="8305801" y="1308100"/>
            <a:ext cx="10571956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A) Front-matter &amp; journal scaffolding (drop entirely)</a:t>
            </a:r>
          </a:p>
          <a:p>
            <a:pPr>
              <a:buNone/>
            </a:pPr>
            <a:r>
              <a:rPr lang="en-US" sz="2800" b="1" dirty="0"/>
              <a:t>Why:</a:t>
            </a:r>
            <a:r>
              <a:rPr lang="en-US" sz="2800" dirty="0"/>
              <a:t> Not instructional content; creates noise in training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Full affiliations and postal addresses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“A R T I C L E I N F O / A B S T R A C T” block styling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“Contents lists available at ScienceDirect”, journal homepage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DOI line, received/accepted/online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License text (e.g., CC BY sentence)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Page headers/footers like:</a:t>
            </a:r>
            <a:br>
              <a:rPr lang="en-US" sz="2800" dirty="0"/>
            </a:br>
            <a:r>
              <a:rPr lang="en-US" sz="2800" dirty="0">
                <a:latin typeface="Courier New" panose="02070309020205020404" pitchFamily="49" charset="0"/>
              </a:rPr>
              <a:t>H.H. Huynh et al. International Journal of Applied Earth Observation and Geoinformation 142 (2025) 104719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Inline page counters like </a:t>
            </a:r>
            <a:r>
              <a:rPr lang="en-US" sz="2800" dirty="0">
                <a:latin typeface="Courier New" panose="02070309020205020404" pitchFamily="49" charset="0"/>
              </a:rPr>
              <a:t>… 2Fig. 1</a:t>
            </a:r>
            <a:r>
              <a:rPr lang="en-US" sz="2800" dirty="0"/>
              <a:t> / </a:t>
            </a:r>
            <a:r>
              <a:rPr lang="en-US" sz="2800" dirty="0">
                <a:latin typeface="Courier New" panose="02070309020205020404" pitchFamily="49" charset="0"/>
              </a:rPr>
              <a:t>… 3.2.3.</a:t>
            </a:r>
            <a:r>
              <a:rPr lang="en-US" sz="2800" dirty="0"/>
              <a:t> artefacts</a:t>
            </a:r>
          </a:p>
        </p:txBody>
      </p:sp>
    </p:spTree>
    <p:extLst>
      <p:ext uri="{BB962C8B-B14F-4D97-AF65-F5344CB8AC3E}">
        <p14:creationId xmlns:p14="http://schemas.microsoft.com/office/powerpoint/2010/main" val="385874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A1142-9C5C-673A-6E07-922B3BDC5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C6F6E-017A-611C-198B-397D910F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6" y="317500"/>
            <a:ext cx="15646950" cy="671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96B4A2-DFED-60E8-32A8-01F55278AB35}"/>
              </a:ext>
            </a:extLst>
          </p:cNvPr>
          <p:cNvSpPr/>
          <p:nvPr/>
        </p:nvSpPr>
        <p:spPr>
          <a:xfrm>
            <a:off x="665956" y="1155700"/>
            <a:ext cx="41148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0C0B3-61BD-7510-5854-EC1122A69F73}"/>
              </a:ext>
            </a:extLst>
          </p:cNvPr>
          <p:cNvSpPr txBox="1"/>
          <p:nvPr/>
        </p:nvSpPr>
        <p:spPr>
          <a:xfrm>
            <a:off x="665956" y="7267357"/>
            <a:ext cx="9504946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After:</a:t>
            </a:r>
          </a:p>
          <a:p>
            <a:r>
              <a:rPr lang="en-US" sz="2800" dirty="0"/>
              <a:t>hyperspectral remote sensing</a:t>
            </a:r>
          </a:p>
          <a:p>
            <a:r>
              <a:rPr lang="en-US" sz="2800" dirty="0"/>
              <a:t>lithological transitions</a:t>
            </a:r>
          </a:p>
          <a:p>
            <a:r>
              <a:rPr lang="en-US" sz="2800" dirty="0"/>
              <a:t>igneous intrusion</a:t>
            </a:r>
          </a:p>
          <a:p>
            <a:r>
              <a:rPr lang="en-US" sz="2800" dirty="0"/>
              <a:t>carbonate rocks</a:t>
            </a:r>
          </a:p>
          <a:p>
            <a:r>
              <a:rPr lang="en-US" sz="2800" dirty="0"/>
              <a:t>machine learning (RF, 3D-CNN)</a:t>
            </a:r>
          </a:p>
          <a:p>
            <a:r>
              <a:rPr lang="en-US" sz="2800" dirty="0"/>
              <a:t>metasomatism; hydrothermal alteration</a:t>
            </a:r>
          </a:p>
        </p:txBody>
      </p:sp>
    </p:spTree>
    <p:extLst>
      <p:ext uri="{BB962C8B-B14F-4D97-AF65-F5344CB8AC3E}">
        <p14:creationId xmlns:p14="http://schemas.microsoft.com/office/powerpoint/2010/main" val="33585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E4F15-88FC-988D-56DF-0D50CCF90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55EAE-D804-2F17-B0C4-BF2900DC8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5900"/>
            <a:ext cx="12816456" cy="92001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F6833D-8790-A267-D182-FFCD4AD8511E}"/>
              </a:ext>
            </a:extLst>
          </p:cNvPr>
          <p:cNvCxnSpPr/>
          <p:nvPr/>
        </p:nvCxnSpPr>
        <p:spPr>
          <a:xfrm>
            <a:off x="6408228" y="4203700"/>
            <a:ext cx="50612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D33BD5-5161-5C50-0686-ECA803733EEF}"/>
              </a:ext>
            </a:extLst>
          </p:cNvPr>
          <p:cNvCxnSpPr>
            <a:cxnSpLocks/>
          </p:cNvCxnSpPr>
          <p:nvPr/>
        </p:nvCxnSpPr>
        <p:spPr>
          <a:xfrm>
            <a:off x="8666956" y="4889500"/>
            <a:ext cx="16764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FE292C-9207-ADCE-D01E-DD954B6C6152}"/>
              </a:ext>
            </a:extLst>
          </p:cNvPr>
          <p:cNvCxnSpPr>
            <a:cxnSpLocks/>
          </p:cNvCxnSpPr>
          <p:nvPr/>
        </p:nvCxnSpPr>
        <p:spPr>
          <a:xfrm>
            <a:off x="1123156" y="4889500"/>
            <a:ext cx="13716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F23106-9BB9-70CC-96E2-FAAE7A87C52E}"/>
              </a:ext>
            </a:extLst>
          </p:cNvPr>
          <p:cNvCxnSpPr>
            <a:cxnSpLocks/>
          </p:cNvCxnSpPr>
          <p:nvPr/>
        </p:nvCxnSpPr>
        <p:spPr>
          <a:xfrm>
            <a:off x="5390356" y="2755900"/>
            <a:ext cx="6096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32982-80E1-2261-B744-C558D113E6E5}"/>
              </a:ext>
            </a:extLst>
          </p:cNvPr>
          <p:cNvCxnSpPr>
            <a:cxnSpLocks/>
          </p:cNvCxnSpPr>
          <p:nvPr/>
        </p:nvCxnSpPr>
        <p:spPr>
          <a:xfrm>
            <a:off x="284956" y="2984500"/>
            <a:ext cx="9906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D98130-92F4-6061-1C00-B766181FF4A5}"/>
              </a:ext>
            </a:extLst>
          </p:cNvPr>
          <p:cNvCxnSpPr>
            <a:cxnSpLocks/>
          </p:cNvCxnSpPr>
          <p:nvPr/>
        </p:nvCxnSpPr>
        <p:spPr>
          <a:xfrm>
            <a:off x="1753017" y="3213100"/>
            <a:ext cx="142753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F59250-77B7-6F1D-3218-339405D9022D}"/>
              </a:ext>
            </a:extLst>
          </p:cNvPr>
          <p:cNvCxnSpPr>
            <a:cxnSpLocks/>
          </p:cNvCxnSpPr>
          <p:nvPr/>
        </p:nvCxnSpPr>
        <p:spPr>
          <a:xfrm>
            <a:off x="3561556" y="3441700"/>
            <a:ext cx="16002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24A8C0-B1C1-48BD-B01B-EC3C45699ACE}"/>
              </a:ext>
            </a:extLst>
          </p:cNvPr>
          <p:cNvCxnSpPr>
            <a:cxnSpLocks/>
          </p:cNvCxnSpPr>
          <p:nvPr/>
        </p:nvCxnSpPr>
        <p:spPr>
          <a:xfrm>
            <a:off x="7904956" y="2527300"/>
            <a:ext cx="6096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823AB9-F45A-5624-3EB7-E34A10111B9D}"/>
              </a:ext>
            </a:extLst>
          </p:cNvPr>
          <p:cNvSpPr txBox="1"/>
          <p:nvPr/>
        </p:nvSpPr>
        <p:spPr>
          <a:xfrm>
            <a:off x="5999956" y="7970273"/>
            <a:ext cx="13010357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Citation style (strip or move)</a:t>
            </a:r>
          </a:p>
          <a:p>
            <a:pPr>
              <a:buNone/>
            </a:pPr>
            <a:r>
              <a:rPr lang="en-US" sz="2800" b="1" dirty="0"/>
              <a:t>Why:</a:t>
            </a:r>
            <a:r>
              <a:rPr lang="en-US" sz="2800" dirty="0"/>
              <a:t> Parenthetical citations break QA tasks if the passage should be self-contained.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Remove </a:t>
            </a:r>
            <a:r>
              <a:rPr lang="en-US" sz="2800" dirty="0">
                <a:latin typeface="Courier New" panose="02070309020205020404" pitchFamily="49" charset="0"/>
              </a:rPr>
              <a:t>(Author, Year)</a:t>
            </a:r>
            <a:r>
              <a:rPr lang="en-US" sz="2800" dirty="0"/>
              <a:t> in the </a:t>
            </a:r>
            <a:r>
              <a:rPr lang="en-US" sz="2800" i="1" dirty="0"/>
              <a:t>body used for I-A pairs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Optionally collect them into a “Further reading” note </a:t>
            </a:r>
            <a:r>
              <a:rPr lang="en-US" sz="2800" b="1" dirty="0"/>
              <a:t>outside</a:t>
            </a:r>
            <a:r>
              <a:rPr lang="en-US" sz="2800" dirty="0"/>
              <a:t> the input text</a:t>
            </a:r>
          </a:p>
          <a:p>
            <a:pPr>
              <a:buNone/>
            </a:pPr>
            <a:r>
              <a:rPr lang="en-US" sz="2800" b="1" dirty="0"/>
              <a:t>Before:</a:t>
            </a:r>
            <a:r>
              <a:rPr lang="en-US" sz="2800" dirty="0"/>
              <a:t> </a:t>
            </a:r>
            <a:r>
              <a:rPr lang="en-US" sz="2800" dirty="0">
                <a:latin typeface="Courier New" panose="02070309020205020404" pitchFamily="49" charset="0"/>
              </a:rPr>
              <a:t>… zones (Einaudi et al., 1981, McClay et al., 2013).</a:t>
            </a:r>
            <a:br>
              <a:rPr lang="en-US" sz="2800" dirty="0"/>
            </a:br>
            <a:r>
              <a:rPr lang="en-US" sz="2800" b="1" dirty="0"/>
              <a:t>After (training input):</a:t>
            </a:r>
            <a:r>
              <a:rPr lang="en-US" sz="2800" dirty="0"/>
              <a:t> </a:t>
            </a:r>
            <a:r>
              <a:rPr lang="en-US" sz="2800" dirty="0">
                <a:latin typeface="Courier New" panose="02070309020205020404" pitchFamily="49" charset="0"/>
              </a:rPr>
              <a:t>… zones.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73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00B47-9F68-B15F-496D-F683FB8C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" y="0"/>
            <a:ext cx="13511910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3F249-5573-AB70-3E13-4E31126A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8984403" cy="94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903274-8733-5CA0-0BA9-4EFF0F434B8F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F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AFE66F79-4E81-B36D-13B1-925E52CA8E88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189113A3-5686-D020-9F94-BEF43B663CBE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0D7476F0-F1EA-E09F-70AB-CFDB4D57B98A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Cleaning and formatting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DF0F7-800D-531E-921E-1A9B9B8098A7}"/>
              </a:ext>
            </a:extLst>
          </p:cNvPr>
          <p:cNvSpPr txBox="1"/>
          <p:nvPr/>
        </p:nvSpPr>
        <p:spPr>
          <a:xfrm>
            <a:off x="243470" y="1689100"/>
            <a:ext cx="95049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Chemical / 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</a:rPr>
              <a:t>CO32-</a:t>
            </a:r>
            <a:r>
              <a:rPr lang="en-US" sz="2800" dirty="0"/>
              <a:t> → </a:t>
            </a:r>
            <a:r>
              <a:rPr lang="en-US" sz="2800" dirty="0">
                <a:latin typeface="Courier New" panose="02070309020205020404" pitchFamily="49" charset="0"/>
              </a:rPr>
              <a:t>CO3^2-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</a:rPr>
              <a:t>Fe2+</a:t>
            </a:r>
            <a:r>
              <a:rPr lang="en-US" sz="2800" dirty="0"/>
              <a:t> → </a:t>
            </a:r>
            <a:r>
              <a:rPr lang="en-US" sz="2800" dirty="0">
                <a:latin typeface="Courier New" panose="02070309020205020404" pitchFamily="49" charset="0"/>
              </a:rPr>
              <a:t>Fe^2+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</a:rPr>
              <a:t>SO42-</a:t>
            </a:r>
            <a:r>
              <a:rPr lang="en-US" sz="2800" dirty="0"/>
              <a:t> → </a:t>
            </a:r>
            <a:r>
              <a:rPr lang="en-US" sz="2800" dirty="0">
                <a:latin typeface="Courier New" panose="02070309020205020404" pitchFamily="49" charset="0"/>
              </a:rPr>
              <a:t>SO4^2-</a:t>
            </a:r>
            <a:endParaRPr lang="en-US" sz="2800" dirty="0"/>
          </a:p>
          <a:p>
            <a:pPr>
              <a:buNone/>
            </a:pPr>
            <a:r>
              <a:rPr lang="en-US" sz="2800" dirty="0"/>
              <a:t>So the caret </a:t>
            </a:r>
            <a:r>
              <a:rPr lang="en-US" sz="2800" dirty="0">
                <a:latin typeface="Courier New" panose="02070309020205020404" pitchFamily="49" charset="0"/>
              </a:rPr>
              <a:t>^</a:t>
            </a:r>
            <a:r>
              <a:rPr lang="en-US" sz="2800" dirty="0"/>
              <a:t> marks superscripts (charge, isotope, etc.).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2D26A-2DAA-2DB8-7C31-2EF8265459F9}"/>
              </a:ext>
            </a:extLst>
          </p:cNvPr>
          <p:cNvSpPr txBox="1"/>
          <p:nvPr/>
        </p:nvSpPr>
        <p:spPr>
          <a:xfrm>
            <a:off x="215605" y="4889500"/>
            <a:ext cx="95049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800" b="1" dirty="0"/>
              <a:t>Coordinates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latin typeface="Courier New" panose="02070309020205020404" pitchFamily="49" charset="0"/>
              </a:rPr>
              <a:t>(37•33′38″N, 128•57′30″E)</a:t>
            </a:r>
            <a:br>
              <a:rPr lang="pt-BR" sz="2800" dirty="0"/>
            </a:br>
            <a:r>
              <a:rPr lang="pt-BR" sz="2800" dirty="0"/>
              <a:t>→ </a:t>
            </a:r>
            <a:r>
              <a:rPr lang="pt-BR" sz="2800" dirty="0">
                <a:latin typeface="Courier New" panose="02070309020205020404" pitchFamily="49" charset="0"/>
              </a:rPr>
              <a:t>(37deg33'38"N, 128deg57'30"E)</a:t>
            </a:r>
            <a:br>
              <a:rPr lang="pt-BR" sz="2800" dirty="0"/>
            </a:br>
            <a:r>
              <a:rPr lang="pt-BR" sz="2800" dirty="0"/>
              <a:t>(ASCII safe: </a:t>
            </a:r>
            <a:r>
              <a:rPr lang="pt-BR" sz="2800" dirty="0">
                <a:latin typeface="Courier New" panose="02070309020205020404" pitchFamily="49" charset="0"/>
              </a:rPr>
              <a:t>deg</a:t>
            </a:r>
            <a:r>
              <a:rPr lang="pt-BR" sz="2800" dirty="0"/>
              <a:t> instead of </a:t>
            </a:r>
            <a:r>
              <a:rPr lang="pt-BR" sz="2800" dirty="0">
                <a:latin typeface="Courier New" panose="02070309020205020404" pitchFamily="49" charset="0"/>
              </a:rPr>
              <a:t>°</a:t>
            </a:r>
            <a:r>
              <a:rPr lang="pt-BR" sz="2800" dirty="0"/>
              <a:t>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20591-E4CB-D6EA-8964-F8211C00CFEF}"/>
              </a:ext>
            </a:extLst>
          </p:cNvPr>
          <p:cNvSpPr txBox="1"/>
          <p:nvPr/>
        </p:nvSpPr>
        <p:spPr>
          <a:xfrm>
            <a:off x="243470" y="7659013"/>
            <a:ext cx="95049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>
                <a:latin typeface="Courier New" panose="02070309020205020404" pitchFamily="49" charset="0"/>
              </a:rPr>
              <a:t>μ</a:t>
            </a:r>
            <a:r>
              <a:rPr lang="en-US" sz="2800" dirty="0">
                <a:latin typeface="Courier New" panose="02070309020205020404" pitchFamily="49" charset="0"/>
              </a:rPr>
              <a:t>m</a:t>
            </a:r>
            <a:r>
              <a:rPr lang="en-US" sz="2800" dirty="0"/>
              <a:t> → </a:t>
            </a:r>
            <a:r>
              <a:rPr lang="en-US" sz="2800" dirty="0">
                <a:latin typeface="Courier New" panose="02070309020205020404" pitchFamily="49" charset="0"/>
              </a:rPr>
              <a:t>um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</a:rPr>
              <a:t>°C</a:t>
            </a:r>
            <a:r>
              <a:rPr lang="en-US" sz="2800" dirty="0"/>
              <a:t> → </a:t>
            </a:r>
            <a:r>
              <a:rPr lang="en-US" sz="2800" dirty="0" err="1">
                <a:latin typeface="Courier New" panose="02070309020205020404" pitchFamily="49" charset="0"/>
              </a:rPr>
              <a:t>degC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</a:rPr>
              <a:t>‰</a:t>
            </a:r>
            <a:r>
              <a:rPr lang="en-US" sz="2800" dirty="0"/>
              <a:t> (per mil) → </a:t>
            </a:r>
            <a:r>
              <a:rPr lang="en-US" sz="2800" dirty="0" err="1">
                <a:latin typeface="Courier New" panose="02070309020205020404" pitchFamily="49" charset="0"/>
              </a:rPr>
              <a:t>permil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283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C74D5-E408-77D2-61CA-B071868B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" y="165099"/>
            <a:ext cx="14935200" cy="103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1F43B-906A-6EEB-EEDC-09A95AD7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" y="393700"/>
            <a:ext cx="18987122" cy="91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4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16889-90C7-9099-D5AF-8A03AB1F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" y="622300"/>
            <a:ext cx="18821037" cy="90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8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E376F-CBA1-E16E-7F3A-B2E8DDC8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68AA89-B192-74A7-CBBF-40F9BDD65385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5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52816A2D-BCC5-A2F4-7ED0-160831308F60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7AE5A43F-00F7-EF3D-029A-8CAA0A196ED8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537F6788-B9FE-FF86-BC39-87165604EF2F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Chunking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1D0D5-13E1-25CC-F757-33BD1B1048D8}"/>
              </a:ext>
            </a:extLst>
          </p:cNvPr>
          <p:cNvSpPr txBox="1"/>
          <p:nvPr/>
        </p:nvSpPr>
        <p:spPr>
          <a:xfrm>
            <a:off x="208756" y="2146300"/>
            <a:ext cx="182681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Why:</a:t>
            </a:r>
            <a:r>
              <a:rPr lang="en-US" sz="2800" dirty="0"/>
              <a:t> LLMs (even fine-tuned ones) can’t process </a:t>
            </a:r>
            <a:r>
              <a:rPr lang="en-US" sz="2800" i="1" dirty="0"/>
              <a:t>entire papers/books at once</a:t>
            </a:r>
            <a:r>
              <a:rPr lang="en-US" sz="2800" dirty="0"/>
              <a:t>. They work best on </a:t>
            </a:r>
            <a:r>
              <a:rPr lang="en-US" sz="2800" b="1" dirty="0"/>
              <a:t>smaller, coherent chunks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we do: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Split long text into </a:t>
            </a:r>
            <a:r>
              <a:rPr lang="en-US" sz="2800" b="1" dirty="0"/>
              <a:t>paragraphs or sections</a:t>
            </a:r>
            <a:r>
              <a:rPr lang="en-US" sz="2800" dirty="0"/>
              <a:t> (e.g., ~200–500 tokens each).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Preserve meaning: don’t cut in the middle of a formula or sentence.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Add </a:t>
            </a:r>
            <a:r>
              <a:rPr lang="en-US" sz="2800" b="1" dirty="0"/>
              <a:t>context metadata</a:t>
            </a:r>
            <a:r>
              <a:rPr lang="en-US" sz="2800" dirty="0"/>
              <a:t> for each chunk: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800" dirty="0"/>
              <a:t>Example: </a:t>
            </a:r>
            <a:r>
              <a:rPr lang="en-US" sz="2800" dirty="0">
                <a:latin typeface="Courier New" panose="02070309020205020404" pitchFamily="49" charset="0"/>
              </a:rPr>
              <a:t>{ "source": "Huynh2025", "topic": "dolostone classification", "</a:t>
            </a:r>
            <a:r>
              <a:rPr lang="en-US" sz="2800" dirty="0" err="1">
                <a:latin typeface="Courier New" panose="02070309020205020404" pitchFamily="49" charset="0"/>
              </a:rPr>
              <a:t>chunk_id</a:t>
            </a:r>
            <a:r>
              <a:rPr lang="en-US" sz="2800" dirty="0">
                <a:latin typeface="Courier New" panose="02070309020205020404" pitchFamily="49" charset="0"/>
              </a:rPr>
              <a:t>": 3 }</a:t>
            </a:r>
            <a:r>
              <a:rPr lang="en-U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Sometimes overlap chunks slightly (like a sliding window), so context isn’t lost between chunks.</a:t>
            </a:r>
          </a:p>
          <a:p>
            <a:pPr>
              <a:buNone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Goal: make sure </a:t>
            </a:r>
            <a:r>
              <a:rPr lang="en-US" sz="2800" b="1" dirty="0"/>
              <a:t>each training example is digestible</a:t>
            </a:r>
            <a:r>
              <a:rPr lang="en-US" sz="2800" dirty="0"/>
              <a:t> for the model while still retaining geological meaning.</a:t>
            </a:r>
          </a:p>
        </p:txBody>
      </p:sp>
    </p:spTree>
    <p:extLst>
      <p:ext uri="{BB962C8B-B14F-4D97-AF65-F5344CB8AC3E}">
        <p14:creationId xmlns:p14="http://schemas.microsoft.com/office/powerpoint/2010/main" val="407507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4EB9-2B88-6B8D-242A-1724147C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310384-589D-CDE2-EC36-317F19B92DA0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7030A0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B402A777-2257-2363-9137-D1A3EAB27F2D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41A8C4C0-6607-A39F-677D-116869B10A3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89EEC63-3BB2-46A7-F1E0-4CEA0A746D0B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Objective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5418B-A1E2-3814-35D9-06C1E5735000}"/>
              </a:ext>
            </a:extLst>
          </p:cNvPr>
          <p:cNvSpPr txBox="1"/>
          <p:nvPr/>
        </p:nvSpPr>
        <p:spPr>
          <a:xfrm>
            <a:off x="246856" y="1917700"/>
            <a:ext cx="18516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When building AI assistants or fine-tuning models, raw documents are </a:t>
            </a:r>
            <a:r>
              <a:rPr lang="en-US" sz="2800" b="1" dirty="0"/>
              <a:t>not directly usable</a:t>
            </a:r>
            <a:r>
              <a:rPr lang="en-US" sz="2800" dirty="0"/>
              <a:t>. They contain: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Noise (headers, footers, page numbers, references).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Formatting issues (line breaks, hyphenation, strange encodings).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Unstructured text (not in Q–A format).</a:t>
            </a:r>
          </a:p>
          <a:p>
            <a:pPr>
              <a:buNone/>
            </a:pPr>
            <a:r>
              <a:rPr lang="en-US" sz="2800" b="1" dirty="0"/>
              <a:t>Goal this week:</a:t>
            </a:r>
            <a:r>
              <a:rPr lang="en-US" sz="2800" dirty="0"/>
              <a:t> Learn how to transform messy documents into </a:t>
            </a:r>
            <a:r>
              <a:rPr lang="en-US" sz="2800" b="1" dirty="0"/>
              <a:t>clean, structured and chunked.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344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C29B-D5E0-479D-BD51-28DFE26FF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6E53E3-A8DE-8A7E-1D26-B5AD2851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" y="1500698"/>
            <a:ext cx="8728179" cy="81894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96650F-0C52-3063-79CE-9005E4A77964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5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BEBDBB7F-4134-BD22-CAB9-E387085E0919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DA4DEA38-1809-2083-F50B-0AE261E49362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F045BF94-187E-B26B-D0D6-8C593692CAFE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Chunking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80F5D-0295-C8D7-3613-08B2F3835C5E}"/>
              </a:ext>
            </a:extLst>
          </p:cNvPr>
          <p:cNvSpPr/>
          <p:nvPr/>
        </p:nvSpPr>
        <p:spPr>
          <a:xfrm>
            <a:off x="2418556" y="2070100"/>
            <a:ext cx="2590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0407C-2E03-0AEC-C21B-3FD70EA0302C}"/>
              </a:ext>
            </a:extLst>
          </p:cNvPr>
          <p:cNvSpPr txBox="1"/>
          <p:nvPr/>
        </p:nvSpPr>
        <p:spPr>
          <a:xfrm>
            <a:off x="8895556" y="1917700"/>
            <a:ext cx="102671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800" b="1" dirty="0"/>
              <a:t>Token limits of the model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LLMs don’t read words, they read </a:t>
            </a:r>
            <a:r>
              <a:rPr lang="en-US" sz="2800" b="1" dirty="0"/>
              <a:t>tokens</a:t>
            </a:r>
            <a:r>
              <a:rPr lang="en-US" sz="28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/>
              <a:t>Roughly: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1 token ≈ 0.75 words (English scientific text).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So 300 words ≈ ~400 tokens.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If your target model has a </a:t>
            </a:r>
            <a:r>
              <a:rPr lang="en-US" sz="2800" b="1" dirty="0"/>
              <a:t>context length of 4k tokens</a:t>
            </a:r>
            <a:r>
              <a:rPr lang="en-US" sz="2800" dirty="0"/>
              <a:t> (like LLaMA-3 8B or Mistral 7B), safe chunk size is ~300–500 words.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If the model has </a:t>
            </a:r>
            <a:r>
              <a:rPr lang="en-US" sz="2800" b="1" dirty="0"/>
              <a:t>32k or 100k tokens</a:t>
            </a:r>
            <a:r>
              <a:rPr lang="en-US" sz="2800" dirty="0"/>
              <a:t>, you can go bigger (1k–2k words per chunk).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A9B4B-1E49-DFAF-A7F5-8496E30919AC}"/>
              </a:ext>
            </a:extLst>
          </p:cNvPr>
          <p:cNvSpPr txBox="1"/>
          <p:nvPr/>
        </p:nvSpPr>
        <p:spPr>
          <a:xfrm>
            <a:off x="8895556" y="6642100"/>
            <a:ext cx="999188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Why overlap matters: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When you split a long document into chunks, you risk </a:t>
            </a:r>
            <a:r>
              <a:rPr lang="en-US" sz="2500" b="1" dirty="0"/>
              <a:t>cutting an important sentence or idea in the middle</a:t>
            </a:r>
            <a:r>
              <a:rPr lang="en-US" sz="2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If there’s </a:t>
            </a:r>
            <a:r>
              <a:rPr lang="en-US" sz="2500" b="1" dirty="0"/>
              <a:t>no overlap</a:t>
            </a:r>
            <a:r>
              <a:rPr lang="en-US" sz="2500" dirty="0"/>
              <a:t>, the model might lose context when moving from one chunk to the next.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Overlap makes sure the “boundary words” are included in both chunks, so important connections (like definitions, equations, references) aren’t lost.</a:t>
            </a:r>
          </a:p>
        </p:txBody>
      </p:sp>
    </p:spTree>
    <p:extLst>
      <p:ext uri="{BB962C8B-B14F-4D97-AF65-F5344CB8AC3E}">
        <p14:creationId xmlns:p14="http://schemas.microsoft.com/office/powerpoint/2010/main" val="217882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8E17-0D24-0995-41A9-DD1FA600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2272A2-F8A3-3BD2-1E87-DF4A79A6BFCA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5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3767E27D-8DF7-EF81-3518-602A518D6C6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94C57DB2-6BA7-503B-37C1-2C69A8A37F1F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861854B4-B268-20B8-58A0-C359978DF5FE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Chunking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5CDAD-E4D1-5C19-3B14-75ACB8CE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89" b="2450"/>
          <a:stretch>
            <a:fillRect/>
          </a:stretch>
        </p:blipFill>
        <p:spPr>
          <a:xfrm>
            <a:off x="208756" y="1501366"/>
            <a:ext cx="12229088" cy="597893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175D231-9A7D-336A-7520-AD8DA4146B97}"/>
              </a:ext>
            </a:extLst>
          </p:cNvPr>
          <p:cNvSpPr/>
          <p:nvPr/>
        </p:nvSpPr>
        <p:spPr>
          <a:xfrm>
            <a:off x="12553156" y="4356100"/>
            <a:ext cx="1066800" cy="533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6EECC-C579-594A-BE11-91D3432EF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487" y="2308839"/>
            <a:ext cx="10712822" cy="40945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7D1050-9760-F2DB-AB56-2C2E2ADDDEA0}"/>
              </a:ext>
            </a:extLst>
          </p:cNvPr>
          <p:cNvSpPr/>
          <p:nvPr/>
        </p:nvSpPr>
        <p:spPr>
          <a:xfrm>
            <a:off x="13739487" y="5956300"/>
            <a:ext cx="1633069" cy="447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8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79EF-4229-34A3-B19D-49F2D342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7C5E10-93BD-C321-D4CB-0EFF542D8BE1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5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DD52DD6F-0727-971D-E52F-AC49116C22A1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A25DE3A9-EE57-B74C-0C55-261F53D2BA31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509448C9-EDDE-9397-DB48-F8DE2BE4E41D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Chunking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B63B8-1045-F44E-088A-B6047BE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" y="2222500"/>
            <a:ext cx="18822480" cy="57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3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BA1C-79BE-16A8-7980-C13AF0230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942D5E-C44F-4258-B720-730D238D8852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FF00FF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31D76C75-5C6D-E5CF-22B7-173E7DD9506E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2DDFF2BA-81C3-6D7B-59B0-AD08EA6A6B59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741E2FDE-B329-DB13-1EDD-A05D7D5E0AD9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Add Metadata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8296-5CAF-BD32-C2AA-45F304A1E756}"/>
              </a:ext>
            </a:extLst>
          </p:cNvPr>
          <p:cNvSpPr txBox="1"/>
          <p:nvPr/>
        </p:nvSpPr>
        <p:spPr>
          <a:xfrm>
            <a:off x="209" y="1993900"/>
            <a:ext cx="190101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1. Metadata in Fine-Tuning (</a:t>
            </a:r>
            <a:r>
              <a:rPr lang="en-US" sz="2800" b="1" dirty="0" err="1"/>
              <a:t>LoRA</a:t>
            </a:r>
            <a:r>
              <a:rPr lang="en-US" sz="2800" b="1" dirty="0"/>
              <a:t>, </a:t>
            </a:r>
            <a:r>
              <a:rPr lang="en-US" sz="2800" b="1" dirty="0" err="1"/>
              <a:t>QLoRA</a:t>
            </a:r>
            <a:r>
              <a:rPr lang="en-US" sz="2800" b="1" dirty="0"/>
              <a:t>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If you’re </a:t>
            </a:r>
            <a:r>
              <a:rPr lang="en-US" sz="2800" b="1" dirty="0"/>
              <a:t>directly fine-tuning</a:t>
            </a:r>
            <a:r>
              <a:rPr lang="en-US" sz="2800" dirty="0"/>
              <a:t> an LLM (like </a:t>
            </a:r>
            <a:r>
              <a:rPr lang="en-US" sz="2800" dirty="0" err="1"/>
              <a:t>LLaMA</a:t>
            </a:r>
            <a:r>
              <a:rPr lang="en-US" sz="2800" dirty="0"/>
              <a:t> 8B) with instruction–answer pairs, the model </a:t>
            </a:r>
            <a:r>
              <a:rPr lang="en-US" sz="2800" b="1" dirty="0"/>
              <a:t>mostly learns from the text itself</a:t>
            </a:r>
            <a:r>
              <a:rPr lang="en-US" sz="2800" dirty="0"/>
              <a:t> (the </a:t>
            </a:r>
            <a:r>
              <a:rPr lang="en-US" sz="2800" dirty="0">
                <a:latin typeface="Courier New" panose="02070309020205020404" pitchFamily="49" charset="0"/>
              </a:rPr>
              <a:t>"text"</a:t>
            </a:r>
            <a:r>
              <a:rPr lang="en-US" sz="2800" dirty="0"/>
              <a:t> field).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Metadata won’t automatically change how the model learns </a:t>
            </a:r>
            <a:r>
              <a:rPr lang="en-US" sz="2800" b="1" dirty="0"/>
              <a:t>unless you explicitly include it</a:t>
            </a:r>
            <a:r>
              <a:rPr lang="en-US" sz="2800" dirty="0"/>
              <a:t> in the training samples.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B18BB-C73F-189C-0DC2-2CC38CD8E08B}"/>
              </a:ext>
            </a:extLst>
          </p:cNvPr>
          <p:cNvSpPr txBox="1"/>
          <p:nvPr/>
        </p:nvSpPr>
        <p:spPr>
          <a:xfrm>
            <a:off x="0" y="4418219"/>
            <a:ext cx="191825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2. Metadata in RAG Pipelines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In Retrieval-Augmented Generation (FAISS, Chroma, Pinecone, etc.), metadata is </a:t>
            </a:r>
            <a:r>
              <a:rPr lang="en-US" sz="2800" b="1" dirty="0"/>
              <a:t>crucial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filter searches by section, date, file, keywords </a:t>
            </a:r>
            <a:r>
              <a:rPr lang="en-US" sz="2800" dirty="0">
                <a:sym typeface="Wingdings" panose="05000000000000000000" pitchFamily="2" charset="2"/>
              </a:rPr>
              <a:t> Metadata </a:t>
            </a:r>
            <a:r>
              <a:rPr lang="en-US" sz="2800" b="1" dirty="0"/>
              <a:t>directly improves retrieval quality</a:t>
            </a:r>
            <a:r>
              <a:rPr lang="en-US" sz="28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77CD57-FD0B-1A19-8902-43AE5E41CF1F}"/>
              </a:ext>
            </a:extLst>
          </p:cNvPr>
          <p:cNvSpPr txBox="1"/>
          <p:nvPr/>
        </p:nvSpPr>
        <p:spPr>
          <a:xfrm>
            <a:off x="209" y="6411651"/>
            <a:ext cx="190101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3. Metadata in Evaluation / 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It makes training data </a:t>
            </a:r>
            <a:r>
              <a:rPr lang="en-US" sz="2800" b="1" dirty="0"/>
              <a:t>traceable</a:t>
            </a:r>
            <a:r>
              <a:rPr lang="en-US" sz="2800" dirty="0"/>
              <a:t> (you know which file, section, paragraph each chunk came from).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Easier to debug if something goes wrong (e.g., model hallucination traced back to wrong section).</a:t>
            </a:r>
          </a:p>
        </p:txBody>
      </p:sp>
    </p:spTree>
    <p:extLst>
      <p:ext uri="{BB962C8B-B14F-4D97-AF65-F5344CB8AC3E}">
        <p14:creationId xmlns:p14="http://schemas.microsoft.com/office/powerpoint/2010/main" val="1820884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220A-576B-B21B-FF93-5FC0FDF8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9267FA-7558-E792-0ACD-9577CA38E31B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FF00FF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7BF5B187-59C3-0BAD-9F03-3E9978E46F80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0E2DDE30-048A-6C4F-7DFF-50506FC318C2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746D727F-554B-1102-E6A5-9F997D2067F2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Add Metadata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6B0444-7E86-BB22-24B5-CB58C16EE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92003"/>
            <a:ext cx="190103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Metadata lets you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filter, audit, sample,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reproduce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experiments. It powers RAG indexing and smart curriculum sampling.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attach fields alongside each chunk (inside the JSON object).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49D1C-4E00-6E47-7B02-458F5182B0DF}"/>
              </a:ext>
            </a:extLst>
          </p:cNvPr>
          <p:cNvSpPr txBox="1"/>
          <p:nvPr/>
        </p:nvSpPr>
        <p:spPr>
          <a:xfrm>
            <a:off x="215396" y="4356100"/>
            <a:ext cx="956109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Common keys: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err="1">
                <a:latin typeface="Courier New" panose="02070309020205020404" pitchFamily="49" charset="0"/>
              </a:rPr>
              <a:t>source_doc</a:t>
            </a:r>
            <a:r>
              <a:rPr lang="en-US" sz="2500" dirty="0"/>
              <a:t>, </a:t>
            </a:r>
            <a:r>
              <a:rPr lang="en-US" sz="2500" dirty="0" err="1">
                <a:latin typeface="Courier New" panose="02070309020205020404" pitchFamily="49" charset="0"/>
              </a:rPr>
              <a:t>page_span</a:t>
            </a:r>
            <a:r>
              <a:rPr lang="en-US" sz="2500" dirty="0"/>
              <a:t> (traceability)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latin typeface="Courier New" panose="02070309020205020404" pitchFamily="49" charset="0"/>
              </a:rPr>
              <a:t>domain</a:t>
            </a:r>
            <a:r>
              <a:rPr lang="en-US" sz="2500" dirty="0"/>
              <a:t>, </a:t>
            </a:r>
            <a:r>
              <a:rPr lang="en-US" sz="2500" dirty="0">
                <a:latin typeface="Courier New" panose="02070309020205020404" pitchFamily="49" charset="0"/>
              </a:rPr>
              <a:t>topic</a:t>
            </a:r>
            <a:r>
              <a:rPr lang="en-US" sz="2500" dirty="0"/>
              <a:t>, </a:t>
            </a:r>
            <a:r>
              <a:rPr lang="en-US" sz="2500" dirty="0">
                <a:latin typeface="Courier New" panose="02070309020205020404" pitchFamily="49" charset="0"/>
              </a:rPr>
              <a:t>subtopic</a:t>
            </a:r>
            <a:r>
              <a:rPr lang="en-US" sz="2500" dirty="0"/>
              <a:t> (filtering)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latin typeface="Courier New" panose="02070309020205020404" pitchFamily="49" charset="0"/>
              </a:rPr>
              <a:t>language</a:t>
            </a:r>
            <a:r>
              <a:rPr lang="en-US" sz="2500" dirty="0"/>
              <a:t>, </a:t>
            </a:r>
            <a:r>
              <a:rPr lang="en-US" sz="2500" dirty="0" err="1">
                <a:latin typeface="Courier New" panose="02070309020205020404" pitchFamily="49" charset="0"/>
              </a:rPr>
              <a:t>reading_level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err="1">
                <a:latin typeface="Courier New" panose="02070309020205020404" pitchFamily="49" charset="0"/>
              </a:rPr>
              <a:t>created_by</a:t>
            </a:r>
            <a:r>
              <a:rPr lang="en-US" sz="2500" dirty="0"/>
              <a:t>, </a:t>
            </a:r>
            <a:r>
              <a:rPr lang="en-US" sz="2500" dirty="0" err="1">
                <a:latin typeface="Courier New" panose="02070309020205020404" pitchFamily="49" charset="0"/>
              </a:rPr>
              <a:t>created_at</a:t>
            </a:r>
            <a:r>
              <a:rPr lang="en-US" sz="2500" dirty="0"/>
              <a:t> (provenance)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err="1">
                <a:latin typeface="Courier New" panose="02070309020205020404" pitchFamily="49" charset="0"/>
              </a:rPr>
              <a:t>content_type</a:t>
            </a:r>
            <a:r>
              <a:rPr lang="en-US" sz="2500" dirty="0"/>
              <a:t> (definition/method/results/table/caption)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067D52-3CEA-2BEF-823E-C0709F86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56" y="7493962"/>
            <a:ext cx="10037012" cy="21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3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376" y="0"/>
            <a:ext cx="19005560" cy="1069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ack rectangular frame with orange and white lines&#10;&#10;AI-generated content may be incorrect.">
            <a:extLst>
              <a:ext uri="{FF2B5EF4-FFF2-40B4-BE49-F238E27FC236}">
                <a16:creationId xmlns:a16="http://schemas.microsoft.com/office/drawing/2014/main" id="{4AA1B8A9-59E5-36F4-4CCB-0E957819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49"/>
          <a:stretch>
            <a:fillRect/>
          </a:stretch>
        </p:blipFill>
        <p:spPr>
          <a:xfrm>
            <a:off x="20" y="1998"/>
            <a:ext cx="19010292" cy="106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02DE-3712-AAF6-2EE0-A13C79ED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BE3A38-FC41-65BA-DDFD-F298FC910517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chemeClr val="accent6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9FA99CBB-B76F-8D18-4EEB-2F16CBC2E44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2C4AB4EB-5346-064B-1D8F-A6F240939E50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31516CD9-1049-6D12-69EF-BA5FD3F4CB29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Instruction-Answer (I-A) Format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121E7-37A0-791A-DD68-5FF1A6FF0F90}"/>
              </a:ext>
            </a:extLst>
          </p:cNvPr>
          <p:cNvSpPr txBox="1"/>
          <p:nvPr/>
        </p:nvSpPr>
        <p:spPr>
          <a:xfrm>
            <a:off x="132556" y="2146300"/>
            <a:ext cx="1901031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Why?</a:t>
            </a:r>
          </a:p>
          <a:p>
            <a:pPr>
              <a:buNone/>
            </a:pPr>
            <a:r>
              <a:rPr lang="en-US" sz="2800" dirty="0"/>
              <a:t>Instruction–Answer pairs are the </a:t>
            </a:r>
            <a:r>
              <a:rPr lang="en-US" sz="2800" b="1" dirty="0"/>
              <a:t>core format for fine-tuning LLMs</a:t>
            </a:r>
            <a:r>
              <a:rPr lang="en-US" sz="2800" dirty="0"/>
              <a:t>. They teach the model: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users ask questions (Instruction).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the model should respond (Answer).</a:t>
            </a:r>
          </a:p>
          <a:p>
            <a:pPr>
              <a:buNone/>
            </a:pPr>
            <a:r>
              <a:rPr lang="en-US" sz="2800" b="1" dirty="0"/>
              <a:t>Step-by-Step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Select a chunk</a:t>
            </a:r>
            <a:r>
              <a:rPr lang="en-US" sz="2800" dirty="0"/>
              <a:t> of cleaned text.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Read it</a:t>
            </a:r>
            <a:r>
              <a:rPr lang="en-US" sz="2800" dirty="0"/>
              <a:t> and think: </a:t>
            </a:r>
            <a:r>
              <a:rPr lang="en-US" sz="2800" i="1" dirty="0"/>
              <a:t>What natural question could someone ask about this text?</a:t>
            </a:r>
            <a:endParaRPr lang="en-US" sz="2800" dirty="0"/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E.g., “What are the main carbonate rock types in this study?”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Write the instruction (I)</a:t>
            </a:r>
            <a:r>
              <a:rPr lang="en-US" sz="2800" dirty="0"/>
              <a:t> as a natural language question or prompt.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Keep it clear and specific.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Write the answer (A)</a:t>
            </a:r>
            <a:r>
              <a:rPr lang="en-US" sz="2800" dirty="0"/>
              <a:t> based only on the chunk content.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Keep it concise but informative.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Repeat</a:t>
            </a:r>
            <a:r>
              <a:rPr lang="en-US" sz="2800" dirty="0"/>
              <a:t> for multiple chunks to cover different aspects of the paper.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E7356B-5ACF-028D-22DB-D9770C60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04" y="8318500"/>
            <a:ext cx="13751304" cy="20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45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33E1D1-E910-F152-4A02-7A240D63D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9CC21A-1720-3611-309A-7E329202D2D9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chemeClr val="accent6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63F8A74C-400E-A4E6-3A6A-B3419BB218A1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DC0CF54F-9C68-715F-7B2A-95F18ABA23EE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538C11A1-3E00-28A7-7E04-FEBE329D0F2A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Instruction-Answer (I-A) Format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836B74-7D0F-1218-EA76-380ECBE0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0"/>
            <a:ext cx="18860194" cy="58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0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5DF6B-124B-DAA4-D842-078BA75C5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791088-BF77-2FA5-E88B-122AFC39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3" t="8216" r="7083" b="23433"/>
          <a:stretch>
            <a:fillRect/>
          </a:stretch>
        </p:blipFill>
        <p:spPr>
          <a:xfrm>
            <a:off x="0" y="1459125"/>
            <a:ext cx="18968440" cy="80023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FDAD92-03A8-1D86-DCD5-9589AE2E7EA6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chemeClr val="accent6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BAACDAA2-5011-EC84-9C7E-9F5FDE1FBF2F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D740DD74-36E2-968A-5966-23DCE22E30C7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B539B7A5-A08A-3A7E-B98A-134DF277470D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Instruction-Answer (I-A) Format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41A61-3E46-296C-3A96-476629E8EDAC}"/>
              </a:ext>
            </a:extLst>
          </p:cNvPr>
          <p:cNvSpPr/>
          <p:nvPr/>
        </p:nvSpPr>
        <p:spPr>
          <a:xfrm>
            <a:off x="361156" y="1937127"/>
            <a:ext cx="5181600" cy="30480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B03B2-C06F-F513-092E-70BAEF205715}"/>
              </a:ext>
            </a:extLst>
          </p:cNvPr>
          <p:cNvSpPr/>
          <p:nvPr/>
        </p:nvSpPr>
        <p:spPr>
          <a:xfrm>
            <a:off x="361156" y="2334702"/>
            <a:ext cx="18584014" cy="30480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2FBB25-B88C-57AF-C0D0-0C2541C9ED3F}"/>
              </a:ext>
            </a:extLst>
          </p:cNvPr>
          <p:cNvSpPr/>
          <p:nvPr/>
        </p:nvSpPr>
        <p:spPr>
          <a:xfrm>
            <a:off x="441255" y="4793873"/>
            <a:ext cx="6248400" cy="188402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CE593C-E0AA-7BF1-6FF3-1D8EE6F1B051}"/>
              </a:ext>
            </a:extLst>
          </p:cNvPr>
          <p:cNvSpPr/>
          <p:nvPr/>
        </p:nvSpPr>
        <p:spPr>
          <a:xfrm>
            <a:off x="361156" y="5204685"/>
            <a:ext cx="18584014" cy="188402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DC6CC-32C6-0549-5FA5-1B24046A9C7F}"/>
              </a:ext>
            </a:extLst>
          </p:cNvPr>
          <p:cNvSpPr/>
          <p:nvPr/>
        </p:nvSpPr>
        <p:spPr>
          <a:xfrm>
            <a:off x="389098" y="7580768"/>
            <a:ext cx="6248400" cy="188402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2EE89-3EF6-C121-9E30-0F568E0E8ECE}"/>
              </a:ext>
            </a:extLst>
          </p:cNvPr>
          <p:cNvSpPr/>
          <p:nvPr/>
        </p:nvSpPr>
        <p:spPr>
          <a:xfrm>
            <a:off x="360685" y="7958270"/>
            <a:ext cx="18584014" cy="304800"/>
          </a:xfrm>
          <a:prstGeom prst="rect">
            <a:avLst/>
          </a:prstGeom>
          <a:solidFill>
            <a:schemeClr val="accent1">
              <a:lumMod val="20000"/>
              <a:lumOff val="80000"/>
              <a:alpha val="39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AAD410-8623-1A4B-F2C0-77D9069BC444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2060"/>
          </a:solidFill>
        </p:grpSpPr>
        <p:sp>
          <p:nvSpPr>
            <p:cNvPr id="3" name="object 25">
              <a:extLst>
                <a:ext uri="{FF2B5EF4-FFF2-40B4-BE49-F238E27FC236}">
                  <a16:creationId xmlns:a16="http://schemas.microsoft.com/office/drawing/2014/main" id="{4F19E660-3D0E-9F7F-363B-98B9AFEA9A78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25">
              <a:extLst>
                <a:ext uri="{FF2B5EF4-FFF2-40B4-BE49-F238E27FC236}">
                  <a16:creationId xmlns:a16="http://schemas.microsoft.com/office/drawing/2014/main" id="{BA2871B8-81C1-7350-C5CE-E9C9788AD9C9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9">
            <a:extLst>
              <a:ext uri="{FF2B5EF4-FFF2-40B4-BE49-F238E27FC236}">
                <a16:creationId xmlns:a16="http://schemas.microsoft.com/office/drawing/2014/main" id="{488B07D8-9E5C-1F2B-7EF5-713F6682C505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solidFill>
                  <a:srgbClr val="FFFFFF"/>
                </a:solidFill>
                <a:cs typeface="Source Sans Pro Light"/>
              </a:rPr>
              <a:t>Assignment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B7634-2498-C5DE-D30C-D0D27AC14A07}"/>
              </a:ext>
            </a:extLst>
          </p:cNvPr>
          <p:cNvSpPr txBox="1"/>
          <p:nvPr/>
        </p:nvSpPr>
        <p:spPr>
          <a:xfrm>
            <a:off x="3119747" y="5118100"/>
            <a:ext cx="137442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hlinkClick r:id="rId2"/>
              </a:rPr>
              <a:t>Week 4 Assignment – Cleaning and formatting data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747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76A20-3C07-0D31-76DD-E564154A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059D7F9-7F5F-0158-4BC8-D22474413CE4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7030A0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7AA1D3C1-6A3A-D30B-7B2B-7A238165D755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56E6B4DD-85BE-AEE2-E45D-5B185D3333CB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6FF0C21C-FD4F-361A-4A6B-730C798DB08D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Why Data Cleaning is Critical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F7647-225F-0701-D385-761F3E70614D}"/>
              </a:ext>
            </a:extLst>
          </p:cNvPr>
          <p:cNvSpPr txBox="1"/>
          <p:nvPr/>
        </p:nvSpPr>
        <p:spPr>
          <a:xfrm>
            <a:off x="208756" y="1993900"/>
            <a:ext cx="1794868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b="1" dirty="0"/>
              <a:t>Garbage in, garbage out</a:t>
            </a:r>
            <a:r>
              <a:rPr lang="en-US" sz="2500" dirty="0"/>
              <a:t>: If the input dataset contains messy content, the model will learn mistakes.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b="1" dirty="0"/>
              <a:t>Efficiency</a:t>
            </a:r>
            <a:r>
              <a:rPr lang="en-US" sz="2500" dirty="0"/>
              <a:t>: Cleaned data reduces wasted GPU/CPU cycles during training.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b="1" dirty="0"/>
              <a:t>Consistency</a:t>
            </a:r>
            <a:r>
              <a:rPr lang="en-US" sz="2500" dirty="0"/>
              <a:t>: A consistent format ensures the model generalizes better.</a:t>
            </a:r>
          </a:p>
          <a:p>
            <a:pPr algn="just">
              <a:buNone/>
            </a:pPr>
            <a:r>
              <a:rPr lang="en-US" sz="2500" dirty="0"/>
              <a:t>Examples of </a:t>
            </a:r>
            <a:r>
              <a:rPr lang="en-US" sz="2500" b="1" dirty="0"/>
              <a:t>bad training data</a:t>
            </a:r>
            <a:r>
              <a:rPr lang="en-US" sz="2500" dirty="0"/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/>
              <a:t>PDF headers repeating on every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/>
              <a:t>Footnotes or citations in wrong places.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/>
              <a:t>Page numbers breaking sentences.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/>
              <a:t>Mixed encodings (some UTF-8, some Latin-1).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/>
              <a:t>Scanned OCR text with misread letters.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4357-D019-CC75-CAD2-4E1733676145}"/>
              </a:ext>
            </a:extLst>
          </p:cNvPr>
          <p:cNvSpPr txBox="1"/>
          <p:nvPr/>
        </p:nvSpPr>
        <p:spPr>
          <a:xfrm>
            <a:off x="315838" y="5880100"/>
            <a:ext cx="11062184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Example: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Raw text from a PDF: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</a:rPr>
              <a:t>Page 12 - Journal of Remote Sensing - 2022</a:t>
            </a:r>
            <a:br>
              <a:rPr lang="en-US" sz="2400" dirty="0"/>
            </a:br>
            <a:r>
              <a:rPr lang="en-US" sz="2400" dirty="0">
                <a:latin typeface="Courier New" panose="02070309020205020404" pitchFamily="49" charset="0"/>
              </a:rPr>
              <a:t>Geo-</a:t>
            </a:r>
            <a:br>
              <a:rPr lang="en-US" sz="2400" dirty="0"/>
            </a:br>
            <a:r>
              <a:rPr lang="en-US" sz="2400" dirty="0">
                <a:latin typeface="Courier New" panose="02070309020205020404" pitchFamily="49" charset="0"/>
              </a:rPr>
              <a:t>logy is the study of Earth materials.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After cleaning: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</a:rPr>
              <a:t>Geology is the study of Earth materials.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87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227B4-DBAC-B826-C4A0-437ECAF6C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5571D0-FA41-9A37-978B-B98B05618B4D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7030A0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C4D89BFA-B16A-A9BE-293A-7DE21C6AEEE2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5684CA57-EBC0-FBEE-4F56-4BC3A2E40605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485266E-0C3D-A804-D70A-2FEF62490170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Common Issues in Raw Documents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1DA0E-A1F8-BB10-B77E-F1F754EEE75D}"/>
              </a:ext>
            </a:extLst>
          </p:cNvPr>
          <p:cNvSpPr txBox="1"/>
          <p:nvPr/>
        </p:nvSpPr>
        <p:spPr>
          <a:xfrm>
            <a:off x="361156" y="1903544"/>
            <a:ext cx="144298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When you download documents (PDFs, DOCX, scraped HTML), you often see: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Headers</a:t>
            </a:r>
            <a:r>
              <a:rPr lang="en-US" sz="2800" dirty="0"/>
              <a:t> – “Journal of Geology, Vol. 12” repeated on each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Footers</a:t>
            </a:r>
            <a:r>
              <a:rPr lang="en-US" sz="2800" dirty="0"/>
              <a:t> – copyright, author info, references scattered.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Page numbers</a:t>
            </a:r>
            <a:r>
              <a:rPr lang="en-US" sz="2800" dirty="0"/>
              <a:t> – “Page 21” in the middle of text.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Line breaks</a:t>
            </a:r>
            <a:r>
              <a:rPr lang="en-US" sz="2800" dirty="0"/>
              <a:t> – sentences split because of PDF formatting.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Hyphenation</a:t>
            </a:r>
            <a:r>
              <a:rPr lang="en-US" sz="2800" dirty="0"/>
              <a:t> – “geo-\</a:t>
            </a:r>
            <a:r>
              <a:rPr lang="en-US" sz="2800" dirty="0" err="1"/>
              <a:t>nlogy</a:t>
            </a:r>
            <a:r>
              <a:rPr lang="en-US" sz="2800" dirty="0"/>
              <a:t>” instead of “geology”.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Mixed encodings</a:t>
            </a:r>
            <a:r>
              <a:rPr lang="en-US" sz="2800" dirty="0"/>
              <a:t> – unreadable characters (e.g., “â€”” instead of “—”).</a:t>
            </a:r>
          </a:p>
          <a:p>
            <a:pPr>
              <a:buNone/>
            </a:pPr>
            <a:r>
              <a:rPr lang="en-US" sz="2800" dirty="0"/>
              <a:t>If we feed these directly into training → model learns to generate </a:t>
            </a:r>
            <a:r>
              <a:rPr lang="en-US" sz="2800" b="1" dirty="0"/>
              <a:t>garbage</a:t>
            </a:r>
            <a:r>
              <a:rPr lang="en-US" sz="28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2B2CC-EE13-3071-4BAC-337694C02F18}"/>
              </a:ext>
            </a:extLst>
          </p:cNvPr>
          <p:cNvSpPr txBox="1"/>
          <p:nvPr/>
        </p:nvSpPr>
        <p:spPr>
          <a:xfrm>
            <a:off x="358518" y="6184900"/>
            <a:ext cx="164716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If these artifacts remain: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model may learn to output “Page 12” in the middle of answers.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wastes training steps memorizing irrelevant text.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Inconsistent formats lower generalization ability.</a:t>
            </a:r>
          </a:p>
          <a:p>
            <a:pPr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Rule:</a:t>
            </a:r>
            <a:r>
              <a:rPr lang="en-US" sz="2800" dirty="0"/>
              <a:t> Clean and normalize everything before training.</a:t>
            </a:r>
          </a:p>
        </p:txBody>
      </p:sp>
    </p:spTree>
    <p:extLst>
      <p:ext uri="{BB962C8B-B14F-4D97-AF65-F5344CB8AC3E}">
        <p14:creationId xmlns:p14="http://schemas.microsoft.com/office/powerpoint/2010/main" val="367155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DC23834-EAA0-6671-7F07-19E1E2F7D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19529"/>
              </p:ext>
            </p:extLst>
          </p:nvPr>
        </p:nvGraphicFramePr>
        <p:xfrm>
          <a:off x="2075656" y="88900"/>
          <a:ext cx="14859000" cy="1051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494B047-2E11-0B58-35B4-5C7202545BCF}"/>
              </a:ext>
            </a:extLst>
          </p:cNvPr>
          <p:cNvSpPr/>
          <p:nvPr/>
        </p:nvSpPr>
        <p:spPr>
          <a:xfrm>
            <a:off x="3485356" y="0"/>
            <a:ext cx="7467600" cy="10693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5EF54-338C-08A3-A54F-6298E5AC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A924BF0-7AF4-A35B-3E20-6CE11AE8D488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8C1883E2-D23E-72EB-FF88-2851D704A81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1C4D15D3-5E3E-802D-2768-A87AAD0BAD13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1F7DFEC-EC6D-A881-F18B-29171549F20D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Raw Documents Extraction (.pdf, .docx, …)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41F867-832A-3F90-843E-771FD3F2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" y="1612900"/>
            <a:ext cx="176830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Input: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PDFs, DOCX,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 to plain text (preserve paragraph breaks), export tables separately (CSV) if you’ll use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extracted_text.txt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optional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table_*.csv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2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AFC24-BC96-C4BF-5698-30D779E2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902D83-1AF2-1C16-8991-7CA464A59AF6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9CB47518-F68C-AF3F-42FD-9C913890F62B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B10D5622-DDE7-5F3A-9096-781B9157617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F757E3AF-094A-D4D1-761A-55AC5C3327CB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Raw Documents Extraction (.pdf, .docx, …)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0BF7B-A63B-DB2C-A097-E8804B97A6D2}"/>
              </a:ext>
            </a:extLst>
          </p:cNvPr>
          <p:cNvSpPr txBox="1"/>
          <p:nvPr/>
        </p:nvSpPr>
        <p:spPr>
          <a:xfrm>
            <a:off x="-1" y="1853436"/>
            <a:ext cx="19487356" cy="6986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# Step 1: Extract text from a PDF</a:t>
            </a:r>
          </a:p>
          <a:p>
            <a:r>
              <a:rPr lang="en-US" sz="2800" dirty="0"/>
              <a:t>import PyPDF2</a:t>
            </a:r>
          </a:p>
          <a:p>
            <a:endParaRPr lang="en-US" sz="2800" dirty="0"/>
          </a:p>
          <a:p>
            <a:r>
              <a:rPr lang="en-US" sz="2800" dirty="0"/>
              <a:t># Path to your PDF file</a:t>
            </a:r>
          </a:p>
          <a:p>
            <a:r>
              <a:rPr lang="en-US" sz="2800" dirty="0" err="1"/>
              <a:t>pdf_path</a:t>
            </a:r>
            <a:r>
              <a:rPr lang="en-US" sz="2800" dirty="0"/>
              <a:t> = </a:t>
            </a:r>
            <a:r>
              <a:rPr lang="en-US" sz="2800" dirty="0" err="1"/>
              <a:t>r"D</a:t>
            </a:r>
            <a:r>
              <a:rPr lang="en-US" sz="2800" dirty="0"/>
              <a:t>:\Hoa_teaching_graduate_classes\example.pdf"</a:t>
            </a:r>
          </a:p>
          <a:p>
            <a:endParaRPr lang="en-US" sz="2800" dirty="0"/>
          </a:p>
          <a:p>
            <a:r>
              <a:rPr lang="en-US" sz="2800" dirty="0"/>
              <a:t># Output file to save extracted text</a:t>
            </a:r>
          </a:p>
          <a:p>
            <a:r>
              <a:rPr lang="en-US" sz="2800" dirty="0" err="1"/>
              <a:t>output_path</a:t>
            </a:r>
            <a:r>
              <a:rPr lang="en-US" sz="2800" dirty="0"/>
              <a:t> = </a:t>
            </a:r>
            <a:r>
              <a:rPr lang="en-US" sz="2800" dirty="0" err="1"/>
              <a:t>r"D</a:t>
            </a:r>
            <a:r>
              <a:rPr lang="en-US" sz="2800" dirty="0"/>
              <a:t>:\Hoa_teaching_graduate_classes\example_extracted.txt"</a:t>
            </a:r>
          </a:p>
          <a:p>
            <a:endParaRPr lang="en-US" sz="2800" dirty="0"/>
          </a:p>
          <a:p>
            <a:r>
              <a:rPr lang="en-US" sz="2800" dirty="0"/>
              <a:t>def </a:t>
            </a:r>
            <a:r>
              <a:rPr lang="en-US" sz="2800" dirty="0" err="1"/>
              <a:t>extract_text_from_pdf</a:t>
            </a:r>
            <a:r>
              <a:rPr lang="en-US" sz="2800" dirty="0"/>
              <a:t>(</a:t>
            </a:r>
            <a:r>
              <a:rPr lang="en-US" sz="2800" dirty="0" err="1"/>
              <a:t>pdf_file</a:t>
            </a:r>
            <a:r>
              <a:rPr lang="en-US" sz="2800" dirty="0"/>
              <a:t>, </a:t>
            </a:r>
            <a:r>
              <a:rPr lang="en-US" sz="2800" dirty="0" err="1"/>
              <a:t>output_file</a:t>
            </a:r>
            <a:r>
              <a:rPr lang="en-US" sz="2800" dirty="0"/>
              <a:t>):</a:t>
            </a:r>
          </a:p>
          <a:p>
            <a:r>
              <a:rPr lang="en-US" sz="2800" dirty="0"/>
              <a:t>    # Open the PDF in read-binary mode</a:t>
            </a:r>
          </a:p>
          <a:p>
            <a:r>
              <a:rPr lang="en-US" sz="2800" dirty="0"/>
              <a:t>    with open(</a:t>
            </a:r>
            <a:r>
              <a:rPr lang="en-US" sz="2800" dirty="0" err="1"/>
              <a:t>pdf_file</a:t>
            </a:r>
            <a:r>
              <a:rPr lang="en-US" sz="2800" dirty="0"/>
              <a:t>, "</a:t>
            </a:r>
            <a:r>
              <a:rPr lang="en-US" sz="2800" dirty="0" err="1"/>
              <a:t>rb</a:t>
            </a:r>
            <a:r>
              <a:rPr lang="en-US" sz="2800" dirty="0"/>
              <a:t>") as file:</a:t>
            </a:r>
          </a:p>
          <a:p>
            <a:r>
              <a:rPr lang="en-US" sz="2800" dirty="0"/>
              <a:t>        reader = PyPDF2.PdfReader(file)</a:t>
            </a:r>
          </a:p>
          <a:p>
            <a:endParaRPr lang="en-US" sz="2800" dirty="0"/>
          </a:p>
          <a:p>
            <a:r>
              <a:rPr lang="en-US" sz="2800" dirty="0"/>
              <a:t>        print(</a:t>
            </a:r>
            <a:r>
              <a:rPr lang="en-US" sz="2800" dirty="0" err="1"/>
              <a:t>f"Total</a:t>
            </a:r>
            <a:r>
              <a:rPr lang="en-US" sz="2800" dirty="0"/>
              <a:t> pages: {</a:t>
            </a:r>
            <a:r>
              <a:rPr lang="en-US" sz="2800" dirty="0" err="1"/>
              <a:t>len</a:t>
            </a:r>
            <a:r>
              <a:rPr lang="en-US" sz="2800" dirty="0"/>
              <a:t>(</a:t>
            </a:r>
            <a:r>
              <a:rPr lang="en-US" sz="2800" dirty="0" err="1"/>
              <a:t>reader.pages</a:t>
            </a:r>
            <a:r>
              <a:rPr lang="en-US" sz="2800" dirty="0"/>
              <a:t>)}")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F54EF-7EB9-979E-3201-D00A7BCB8ECB}"/>
              </a:ext>
            </a:extLst>
          </p:cNvPr>
          <p:cNvSpPr txBox="1"/>
          <p:nvPr/>
        </p:nvSpPr>
        <p:spPr>
          <a:xfrm>
            <a:off x="11410365" y="3289300"/>
            <a:ext cx="980974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       </a:t>
            </a:r>
            <a:r>
              <a:rPr lang="en-US" sz="2000" dirty="0" err="1"/>
              <a:t>all_text</a:t>
            </a:r>
            <a:r>
              <a:rPr lang="en-US" sz="2000" dirty="0"/>
              <a:t> = ""</a:t>
            </a:r>
          </a:p>
          <a:p>
            <a:r>
              <a:rPr lang="en-US" sz="2000" dirty="0"/>
              <a:t>        for </a:t>
            </a:r>
            <a:r>
              <a:rPr lang="en-US" sz="2000" dirty="0" err="1"/>
              <a:t>page_num</a:t>
            </a:r>
            <a:r>
              <a:rPr lang="en-US" sz="2000" dirty="0"/>
              <a:t> in range(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reader.pages</a:t>
            </a:r>
            <a:r>
              <a:rPr lang="en-US" sz="2000" dirty="0"/>
              <a:t>)):</a:t>
            </a:r>
          </a:p>
          <a:p>
            <a:r>
              <a:rPr lang="en-US" sz="2000" dirty="0"/>
              <a:t>            page = </a:t>
            </a:r>
            <a:r>
              <a:rPr lang="en-US" sz="2000" dirty="0" err="1"/>
              <a:t>reader.pages</a:t>
            </a:r>
            <a:r>
              <a:rPr lang="en-US" sz="2000" dirty="0"/>
              <a:t>[</a:t>
            </a:r>
            <a:r>
              <a:rPr lang="en-US" sz="2000" dirty="0" err="1"/>
              <a:t>page_num</a:t>
            </a:r>
            <a:r>
              <a:rPr lang="en-US" sz="2000" dirty="0"/>
              <a:t>]</a:t>
            </a:r>
          </a:p>
          <a:p>
            <a:r>
              <a:rPr lang="en-US" sz="2000" dirty="0"/>
              <a:t>            text = </a:t>
            </a:r>
            <a:r>
              <a:rPr lang="en-US" sz="2000" dirty="0" err="1"/>
              <a:t>page.extract_text</a:t>
            </a:r>
            <a:r>
              <a:rPr lang="en-US" sz="2000" dirty="0"/>
              <a:t>() or ""  # </a:t>
            </a:r>
            <a:r>
              <a:rPr lang="en-US" sz="2000" dirty="0" err="1"/>
              <a:t>extract_text</a:t>
            </a:r>
            <a:r>
              <a:rPr lang="en-US" sz="2000" dirty="0"/>
              <a:t>() may return None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all_text</a:t>
            </a:r>
            <a:r>
              <a:rPr lang="en-US" sz="2000" dirty="0"/>
              <a:t> += f"\n--- Page {page_num+1} ---\n"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all_text</a:t>
            </a:r>
            <a:r>
              <a:rPr lang="en-US" sz="2000" dirty="0"/>
              <a:t> += </a:t>
            </a:r>
            <a:r>
              <a:rPr lang="en-US" sz="2000" dirty="0" err="1"/>
              <a:t>text.strip</a:t>
            </a:r>
            <a:r>
              <a:rPr lang="en-US" sz="2000" dirty="0"/>
              <a:t>() + "\n"</a:t>
            </a:r>
          </a:p>
          <a:p>
            <a:endParaRPr lang="en-US" sz="2000" dirty="0"/>
          </a:p>
          <a:p>
            <a:r>
              <a:rPr lang="en-US" sz="2000" dirty="0"/>
              <a:t>    # Save extracted text to a .txt file</a:t>
            </a:r>
          </a:p>
          <a:p>
            <a:r>
              <a:rPr lang="en-US" sz="2000" dirty="0"/>
              <a:t>    with open(</a:t>
            </a:r>
            <a:r>
              <a:rPr lang="en-US" sz="2000" dirty="0" err="1"/>
              <a:t>output_file</a:t>
            </a:r>
            <a:r>
              <a:rPr lang="en-US" sz="2000" dirty="0"/>
              <a:t>, "w", encoding="utf-8") as </a:t>
            </a:r>
            <a:r>
              <a:rPr lang="en-US" sz="2000" dirty="0" err="1"/>
              <a:t>out_file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out_file.write</a:t>
            </a:r>
            <a:r>
              <a:rPr lang="en-US" sz="2000" dirty="0"/>
              <a:t>(</a:t>
            </a:r>
            <a:r>
              <a:rPr lang="en-US" sz="2000" dirty="0" err="1"/>
              <a:t>all_text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    print(</a:t>
            </a:r>
            <a:r>
              <a:rPr lang="en-US" sz="2000" dirty="0" err="1"/>
              <a:t>f"Extraction</a:t>
            </a:r>
            <a:r>
              <a:rPr lang="en-US" sz="2000" dirty="0"/>
              <a:t> complete! Text saved to: {</a:t>
            </a:r>
            <a:r>
              <a:rPr lang="en-US" sz="2000" dirty="0" err="1"/>
              <a:t>output_file</a:t>
            </a:r>
            <a:r>
              <a:rPr lang="en-US" sz="2000" dirty="0"/>
              <a:t>}")</a:t>
            </a:r>
          </a:p>
          <a:p>
            <a:endParaRPr lang="en-US" sz="2000" dirty="0"/>
          </a:p>
          <a:p>
            <a:r>
              <a:rPr lang="en-US" sz="2000" dirty="0"/>
              <a:t># Run the function</a:t>
            </a:r>
          </a:p>
          <a:p>
            <a:r>
              <a:rPr lang="en-US" sz="2000" dirty="0" err="1"/>
              <a:t>extract_text_from_pdf</a:t>
            </a:r>
            <a:r>
              <a:rPr lang="en-US" sz="2000" dirty="0"/>
              <a:t>(</a:t>
            </a:r>
            <a:r>
              <a:rPr lang="en-US" sz="2000" dirty="0" err="1"/>
              <a:t>pdf_path</a:t>
            </a:r>
            <a:r>
              <a:rPr lang="en-US" sz="2000" dirty="0"/>
              <a:t>, </a:t>
            </a:r>
            <a:r>
              <a:rPr lang="en-US" sz="2000" dirty="0" err="1"/>
              <a:t>output_path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651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AB028-B9DB-66BA-A78E-DFE0D489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FAF6DA-6634-55D6-58C4-D7D8C36C08AC}"/>
              </a:ext>
            </a:extLst>
          </p:cNvPr>
          <p:cNvGrpSpPr/>
          <p:nvPr/>
        </p:nvGrpSpPr>
        <p:grpSpPr>
          <a:xfrm>
            <a:off x="0" y="258698"/>
            <a:ext cx="12095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F43D4CCD-7D54-44EF-3C86-D748A2602CE5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1B08E2F1-DF8E-F33D-36BE-D1A8006A1220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783FEF8-1572-706F-AD4E-46164E59DE52}"/>
              </a:ext>
            </a:extLst>
          </p:cNvPr>
          <p:cNvSpPr txBox="1"/>
          <p:nvPr/>
        </p:nvSpPr>
        <p:spPr>
          <a:xfrm>
            <a:off x="463683" y="385296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Raw Documents Extraction (.pdf, .docx, …)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E690F-A3AA-7614-0F92-451A4534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56" y="1484888"/>
            <a:ext cx="7467600" cy="920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F1ED5-DD78-4E86-879B-94538DB8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781" y="2080853"/>
            <a:ext cx="9768741" cy="793984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4EB8F-2277-DFA2-D333-63072962E1A6}"/>
              </a:ext>
            </a:extLst>
          </p:cNvPr>
          <p:cNvSpPr/>
          <p:nvPr/>
        </p:nvSpPr>
        <p:spPr>
          <a:xfrm>
            <a:off x="7953950" y="5822177"/>
            <a:ext cx="1143000" cy="4572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9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5861C-F8D9-578B-7347-2DB243BD5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90E487-9CC8-FDAC-06BD-366551FD2566}"/>
              </a:ext>
            </a:extLst>
          </p:cNvPr>
          <p:cNvGrpSpPr/>
          <p:nvPr/>
        </p:nvGrpSpPr>
        <p:grpSpPr>
          <a:xfrm>
            <a:off x="-1" y="546100"/>
            <a:ext cx="12095957" cy="828000"/>
            <a:chOff x="-1" y="546100"/>
            <a:chExt cx="3942557" cy="828000"/>
          </a:xfrm>
          <a:solidFill>
            <a:srgbClr val="00B0F0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165ECE2A-9B3B-E6F0-E996-963DE02E445D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8C3E0031-EF5A-F89A-7731-1D5EA1EBD88D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E1C0C162-36E7-328A-6F95-5747F3105DB8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Cleaning and formatting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90612F-BDBF-4F89-8C7B-E867996A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" y="1807270"/>
            <a:ext cx="1292097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Remove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non-content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noise that confuses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Actions: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drop headers/footers, page numbers, watermarks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fix hyphenated line breaks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geo-\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</a:rPr>
              <a:t>nlogy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 → geology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) &amp; soft hyphens (U+00AD)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remove figure tokens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(Fig. 3)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; optionally keep captions as text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standardize symbols/units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CO3^2−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2340 nm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%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(optional) strip inline citations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(Author, 2024)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 if you want self-contained passages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cleaned_text.txt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7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’s history, Spread of life - by Lifeliqe.pptx" id="{8018FD61-20E8-4D88-AAD1-B76880338021}" vid="{D0CEFEFF-AB95-4C99-A2ED-430BAE31D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Earth’s history Spread of life</Template>
  <TotalTime>4472</TotalTime>
  <Words>1864</Words>
  <Application>Microsoft Office PowerPoint</Application>
  <PresentationFormat>Custom</PresentationFormat>
  <Paragraphs>201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 Unicode MS</vt:lpstr>
      <vt:lpstr>Arial</vt:lpstr>
      <vt:lpstr>Calibri</vt:lpstr>
      <vt:lpstr>Calibri Light</vt:lpstr>
      <vt:lpstr>Courier New</vt:lpstr>
      <vt:lpstr>Source Sans Pro</vt:lpstr>
      <vt:lpstr>Source Sans Pro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 Huỳnh</dc:creator>
  <cp:lastModifiedBy>Huy Hoà Huỳnh</cp:lastModifiedBy>
  <cp:revision>84</cp:revision>
  <dcterms:created xsi:type="dcterms:W3CDTF">2025-08-10T07:23:20Z</dcterms:created>
  <dcterms:modified xsi:type="dcterms:W3CDTF">2025-09-24T06:22:38Z</dcterms:modified>
</cp:coreProperties>
</file>